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6" r:id="rId1"/>
  </p:sldMasterIdLst>
  <p:notesMasterIdLst>
    <p:notesMasterId r:id="rId15"/>
  </p:notesMasterIdLst>
  <p:sldIdLst>
    <p:sldId id="265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2" autoAdjust="0"/>
  </p:normalViewPr>
  <p:slideViewPr>
    <p:cSldViewPr showGuides="1">
      <p:cViewPr>
        <p:scale>
          <a:sx n="75" d="100"/>
          <a:sy n="75" d="100"/>
        </p:scale>
        <p:origin x="-924" y="-792"/>
      </p:cViewPr>
      <p:guideLst>
        <p:guide orient="horz" pos="432"/>
        <p:guide orient="horz" pos="864"/>
        <p:guide orient="horz" pos="3888"/>
        <p:guide orient="horz" pos="3456"/>
        <p:guide orient="horz" pos="2592"/>
        <p:guide orient="horz" pos="1728"/>
        <p:guide pos="414"/>
        <p:guide pos="5346"/>
        <p:guide pos="4938"/>
        <p:guide pos="822"/>
        <p:guide pos="1650"/>
        <p:guide pos="4110"/>
        <p:guide pos="3294"/>
        <p:guide pos="2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33E8-E8E1-414B-AA06-C94B7F6BE665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DDB4C-8FD8-44C8-AB72-7490900982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7315200" cy="1371600"/>
          </a:xfrm>
        </p:spPr>
        <p:txBody>
          <a:bodyPr lIns="0" rIns="0" anchor="b" anchorCtr="0">
            <a:no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47" y="4114800"/>
            <a:ext cx="7316894" cy="685800"/>
          </a:xfrm>
        </p:spPr>
        <p:txBody>
          <a:bodyPr lIns="0" tIns="171496" rIns="0">
            <a:no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451B-C95A-4AA7-B87B-F2189F62BD00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914400" y="685800"/>
            <a:ext cx="947738" cy="1376363"/>
            <a:chOff x="658813" y="684213"/>
            <a:chExt cx="1263650" cy="1376362"/>
          </a:xfrm>
          <a:solidFill>
            <a:srgbClr val="FFFFFF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849313" y="1354138"/>
              <a:ext cx="882650" cy="70643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 userDrawn="1"/>
          </p:nvGrpSpPr>
          <p:grpSpPr>
            <a:xfrm>
              <a:off x="658813" y="684213"/>
              <a:ext cx="1263650" cy="561975"/>
              <a:chOff x="658813" y="684213"/>
              <a:chExt cx="1263650" cy="561975"/>
            </a:xfrm>
            <a:grpFill/>
          </p:grpSpPr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917576" y="1004888"/>
                <a:ext cx="187325" cy="236537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1127126" y="1004888"/>
                <a:ext cx="103188" cy="236537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1268413" y="1004888"/>
                <a:ext cx="273050" cy="241300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573213" y="1004888"/>
                <a:ext cx="101600" cy="236537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690688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658813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760413" y="688975"/>
                <a:ext cx="319088" cy="239712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1092201" y="685800"/>
                <a:ext cx="263525" cy="236537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1309688" y="688975"/>
                <a:ext cx="258763" cy="233362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22"/>
              <p:cNvSpPr>
                <a:spLocks noEditPoints="1"/>
              </p:cNvSpPr>
              <p:nvPr/>
            </p:nvSpPr>
            <p:spPr bwMode="auto">
              <a:xfrm>
                <a:off x="1558926" y="684213"/>
                <a:ext cx="260350" cy="244475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444752"/>
            <a:ext cx="7315200" cy="4270248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88153"/>
            <a:ext cx="7315200" cy="384048"/>
          </a:xfrm>
        </p:spPr>
        <p:txBody>
          <a:bodyPr tIns="34299" anchor="ctr" anchorCtr="0"/>
          <a:lstStyle>
            <a:lvl1pPr marL="0" indent="0">
              <a:spcBef>
                <a:spcPts val="0"/>
              </a:spcBef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90CE-F0C5-4DDE-ABF9-64C73A1302CC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5" name="Group 44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6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8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3676"/>
            <a:ext cx="73152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EE81-0888-427B-BE0F-97E1A00F450B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098131" y="685800"/>
            <a:ext cx="947738" cy="1376363"/>
            <a:chOff x="658813" y="684213"/>
            <a:chExt cx="1263650" cy="1376362"/>
          </a:xfrm>
          <a:solidFill>
            <a:srgbClr val="FFFFFF"/>
          </a:solidFill>
        </p:grpSpPr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849313" y="1354138"/>
              <a:ext cx="882650" cy="706437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658813" y="684213"/>
              <a:ext cx="1263650" cy="561975"/>
              <a:chOff x="658813" y="684213"/>
              <a:chExt cx="1263650" cy="561975"/>
            </a:xfrm>
            <a:grpFill/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917576" y="1004888"/>
                <a:ext cx="187325" cy="236537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1127126" y="1004888"/>
                <a:ext cx="103188" cy="236537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1268413" y="1004888"/>
                <a:ext cx="273050" cy="241300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1573213" y="1004888"/>
                <a:ext cx="101600" cy="236537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1690688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658813" y="998538"/>
                <a:ext cx="231775" cy="2476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760413" y="688975"/>
                <a:ext cx="319088" cy="239712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20"/>
              <p:cNvSpPr>
                <a:spLocks noEditPoints="1"/>
              </p:cNvSpPr>
              <p:nvPr/>
            </p:nvSpPr>
            <p:spPr bwMode="auto">
              <a:xfrm>
                <a:off x="1092201" y="685800"/>
                <a:ext cx="263525" cy="236537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1309688" y="688975"/>
                <a:ext cx="258763" cy="233362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22"/>
              <p:cNvSpPr>
                <a:spLocks noEditPoints="1"/>
              </p:cNvSpPr>
              <p:nvPr/>
            </p:nvSpPr>
            <p:spPr bwMode="auto">
              <a:xfrm>
                <a:off x="1558926" y="684213"/>
                <a:ext cx="260350" cy="244475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9" name="Group 18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0C5B-1D49-4BF9-8306-0459DDE58AA9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6D65-9167-4F41-8277-469CC51402B1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8C2B-7C90-4826-A5B9-9F4B368ED623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5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7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CEF9-5190-4767-B092-D76238E77262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2"/>
            <a:ext cx="7319966" cy="1368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7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8" name="Group 47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9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62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16788" cy="1371600"/>
          </a:xfrm>
        </p:spPr>
        <p:txBody>
          <a:bodyPr anchor="b" anchorCtr="0"/>
          <a:lstStyle>
            <a:lvl1pPr algn="l">
              <a:defRPr sz="27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14800"/>
            <a:ext cx="7316788" cy="685800"/>
          </a:xfrm>
        </p:spPr>
        <p:txBody>
          <a:bodyPr anchor="t" anchorCtr="0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4C10-094C-4AA4-A941-0116FA840258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20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2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584448" cy="4800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581400" cy="4800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7BB5-F55B-4861-B290-D40D57BE60B9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5" name="Group 44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6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8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1"/>
            <a:ext cx="3584448" cy="80467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6"/>
            <a:ext cx="3584448" cy="39867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1"/>
            <a:ext cx="3584575" cy="80467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3584575" cy="39867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4F6B-C9FD-4673-A637-4A4CC0011491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8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50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8D7E-583D-49B6-9A2C-043E926A2215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3" name="Group 42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4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" name="Group 44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6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0201-25D2-496C-9994-A55318BEA8ED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3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4" name="Group 43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5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2551176" cy="13716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457201"/>
            <a:ext cx="4654549" cy="5715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371600"/>
            <a:ext cx="2551176" cy="4800600"/>
          </a:xfrm>
        </p:spPr>
        <p:txBody>
          <a:bodyPr/>
          <a:lstStyle>
            <a:lvl1pPr marL="0" indent="0">
              <a:buNone/>
              <a:defRPr sz="14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DCBF-365E-4EA6-AA89-BB58A9706040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5" name="Group 44"/>
          <p:cNvGrpSpPr>
            <a:grpSpLocks noChangeAspect="1"/>
          </p:cNvGrpSpPr>
          <p:nvPr userDrawn="1"/>
        </p:nvGrpSpPr>
        <p:grpSpPr>
          <a:xfrm>
            <a:off x="84106" y="6205323"/>
            <a:ext cx="525494" cy="556599"/>
            <a:chOff x="120650" y="6299200"/>
            <a:chExt cx="420688" cy="458788"/>
          </a:xfrm>
          <a:solidFill>
            <a:srgbClr val="FFFFFF"/>
          </a:solidFill>
        </p:grpSpPr>
        <p:sp>
          <p:nvSpPr>
            <p:cNvPr id="46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48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371600"/>
          </a:xfrm>
          <a:prstGeom prst="rect">
            <a:avLst/>
          </a:prstGeom>
        </p:spPr>
        <p:txBody>
          <a:bodyPr vert="horz" lIns="0" tIns="34299" rIns="0" bIns="34299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7315200" cy="4800600"/>
          </a:xfrm>
          <a:prstGeom prst="rect">
            <a:avLst/>
          </a:prstGeom>
        </p:spPr>
        <p:txBody>
          <a:bodyPr vert="horz" lIns="0" tIns="171496" rIns="0" bIns="34299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68598" tIns="0" rIns="68598" bIns="0" rtlCol="0" anchor="ctr"/>
          <a:lstStyle>
            <a:lvl1pPr algn="r">
              <a:defRPr sz="5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3E9BD96-A84B-4DE4-A61E-FECEFD3EF6ED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172200"/>
            <a:ext cx="6553200" cy="457200"/>
          </a:xfrm>
          <a:prstGeom prst="rect">
            <a:avLst/>
          </a:prstGeom>
        </p:spPr>
        <p:txBody>
          <a:bodyPr vert="horz" lIns="0" tIns="34299" rIns="0" bIns="0" rtlCol="0" anchor="t" anchorCtr="0"/>
          <a:lstStyle>
            <a:lvl1pPr algn="r">
              <a:lnSpc>
                <a:spcPct val="90000"/>
              </a:lnSpc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7"/>
            <a:ext cx="2133600" cy="200055"/>
          </a:xfrm>
          <a:prstGeom prst="rect">
            <a:avLst/>
          </a:prstGeom>
        </p:spPr>
        <p:txBody>
          <a:bodyPr vert="horz" lIns="68598" tIns="34299" rIns="68598" bIns="34299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5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©2018 MFMER  |  slide-</a:t>
            </a:r>
            <a:fld id="{D445C29B-035B-48ED-941F-A66A11A8A322}" type="slidenum">
              <a:rPr lang="en-US" sz="5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lvl="0"/>
              <a:t>‹#›</a:t>
            </a:fld>
            <a:endParaRPr lang="en-US" sz="5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125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1" indent="-176259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761999"/>
          </a:xfrm>
        </p:spPr>
        <p:txBody>
          <a:bodyPr/>
          <a:lstStyle/>
          <a:p>
            <a:r>
              <a:rPr lang="en-US" dirty="0" smtClean="0"/>
              <a:t>Advanced Diffusion MRI for ADNI3 Philips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r>
              <a:rPr lang="en-US" dirty="0" smtClean="0"/>
              <a:t>The Siemens Basic protocol has 6 b=0 + 48 b=1000</a:t>
            </a:r>
          </a:p>
          <a:p>
            <a:r>
              <a:rPr lang="en-US" dirty="0"/>
              <a:t>The Siemens </a:t>
            </a:r>
            <a:r>
              <a:rPr lang="en-US" dirty="0" smtClean="0"/>
              <a:t>Advanced protocol uses 3x slice acceleration (SMS, AKA Multiband) to get 13 b=0, 6 b=500, </a:t>
            </a:r>
            <a:r>
              <a:rPr lang="en-US" dirty="0"/>
              <a:t>48 </a:t>
            </a:r>
            <a:r>
              <a:rPr lang="en-US" dirty="0" smtClean="0"/>
              <a:t>b=1000, + 60 b=2000.</a:t>
            </a:r>
          </a:p>
          <a:p>
            <a:pPr lvl="1"/>
            <a:r>
              <a:rPr lang="en-US" dirty="0" smtClean="0"/>
              <a:t>The b=1000 shell is the same as the Basic protocol’s.</a:t>
            </a:r>
          </a:p>
          <a:p>
            <a:pPr lvl="1"/>
            <a:r>
              <a:rPr lang="en-US" dirty="0" smtClean="0"/>
              <a:t>So far ADNI has only used it with </a:t>
            </a:r>
            <a:r>
              <a:rPr lang="en-US" dirty="0" err="1" smtClean="0"/>
              <a:t>Prismas</a:t>
            </a:r>
            <a:r>
              <a:rPr lang="en-US" dirty="0" smtClean="0"/>
              <a:t>, which have 60cm diameter bores. dMRI slows down dramatically with wide bores.</a:t>
            </a:r>
          </a:p>
          <a:p>
            <a:r>
              <a:rPr lang="en-US" dirty="0" smtClean="0"/>
              <a:t>Matching that on Philips would require 4x slice acceleration and 2x phase acceleration to keep it under 10 minutes, but (4 x 2 = 8)x acceleration is more than is usually used for dMRI.</a:t>
            </a:r>
          </a:p>
          <a:p>
            <a:pPr lvl="1"/>
            <a:r>
              <a:rPr lang="en-US" dirty="0" smtClean="0"/>
              <a:t>We are seeing some multiband artifacts  </a:t>
            </a:r>
          </a:p>
          <a:p>
            <a:pPr lvl="1"/>
            <a:r>
              <a:rPr lang="en-US" dirty="0" smtClean="0"/>
              <a:t>ABCD uses 4x</a:t>
            </a:r>
          </a:p>
          <a:p>
            <a:pPr lvl="1"/>
            <a:r>
              <a:rPr lang="en-US" dirty="0" smtClean="0"/>
              <a:t>The Philips scanner at Mayo has a 70cm bore</a:t>
            </a:r>
          </a:p>
          <a:p>
            <a:pPr lvl="1"/>
            <a:r>
              <a:rPr lang="en-US" dirty="0" smtClean="0"/>
              <a:t>The mix of scanner bores in the ADNI fleet is wider for Philips than Siemens or GE.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5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Philips Advanced fMRI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 = 5,  TR = 1 second</a:t>
            </a:r>
            <a:endParaRPr lang="en-US" dirty="0"/>
          </a:p>
        </p:txBody>
      </p:sp>
      <p:pic>
        <p:nvPicPr>
          <p:cNvPr id="4098" name="Picture 2" descr="K:\PhilipsAdvanced\T2_M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" y="1969532"/>
            <a:ext cx="9146778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133600" y="4022360"/>
            <a:ext cx="516158" cy="115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MB Artifacts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08643" y="3810000"/>
            <a:ext cx="610712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002615" y="4277392"/>
            <a:ext cx="402602" cy="90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4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Philips Advanced fMRI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 = 6,  TR = 0.81 seconds</a:t>
            </a:r>
            <a:endParaRPr lang="en-US" dirty="0"/>
          </a:p>
        </p:txBody>
      </p:sp>
      <p:pic>
        <p:nvPicPr>
          <p:cNvPr id="3074" name="Picture 2" descr="K:\PhilipsAdvanced\T2_M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" y="1969532"/>
            <a:ext cx="91671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133600" y="4022360"/>
            <a:ext cx="516158" cy="115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MB Artifacts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08643" y="3810000"/>
            <a:ext cx="610712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002615" y="4277392"/>
            <a:ext cx="402602" cy="90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4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Philips Advanced fMRI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 = 7,  TR = 0.72 seconds </a:t>
            </a:r>
            <a:endParaRPr lang="en-US" dirty="0"/>
          </a:p>
        </p:txBody>
      </p:sp>
      <p:pic>
        <p:nvPicPr>
          <p:cNvPr id="2051" name="Picture 3" descr="K:\PhilipsAdvanced\T2_M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969532"/>
            <a:ext cx="9144000" cy="41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133600" y="3962400"/>
            <a:ext cx="516158" cy="115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MB Artifacts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08643" y="3657600"/>
            <a:ext cx="678569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02615" y="4277392"/>
            <a:ext cx="402602" cy="90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4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can:</a:t>
            </a:r>
          </a:p>
          <a:p>
            <a:pPr lvl="1"/>
            <a:r>
              <a:rPr lang="en-US" dirty="0" smtClean="0"/>
              <a:t> Use the basic fMRI protocol on Philips to maintain continuity.</a:t>
            </a:r>
          </a:p>
          <a:p>
            <a:pPr lvl="1"/>
            <a:r>
              <a:rPr lang="en-US" dirty="0" smtClean="0"/>
              <a:t>Use a distorted MB 7 acquisition to try and maintain a 720 </a:t>
            </a:r>
            <a:r>
              <a:rPr lang="en-US" dirty="0" err="1" smtClean="0"/>
              <a:t>ms</a:t>
            </a:r>
            <a:r>
              <a:rPr lang="en-US" dirty="0" smtClean="0"/>
              <a:t> TR to match Siemens wide-bore scanners.</a:t>
            </a:r>
          </a:p>
          <a:p>
            <a:pPr lvl="1"/>
            <a:r>
              <a:rPr lang="en-US" dirty="0" smtClean="0"/>
              <a:t>Use a lower MB (3 or 4</a:t>
            </a:r>
            <a:r>
              <a:rPr lang="en-US" smtClean="0"/>
              <a:t>) acceleration </a:t>
            </a:r>
            <a:r>
              <a:rPr lang="en-US" dirty="0" smtClean="0"/>
              <a:t>and get </a:t>
            </a:r>
            <a:r>
              <a:rPr lang="en-US" smtClean="0"/>
              <a:t>a TR </a:t>
            </a:r>
            <a:r>
              <a:rPr lang="en-US" dirty="0" smtClean="0"/>
              <a:t>~ 1.5 seconds and be halfway between the two protocols.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533399"/>
          </a:xfrm>
        </p:spPr>
        <p:txBody>
          <a:bodyPr/>
          <a:lstStyle/>
          <a:p>
            <a:r>
              <a:rPr lang="en-US" dirty="0" smtClean="0"/>
              <a:t>Multiband Artifacts with Philips 4x Slice Acceleration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787"/>
            <a:ext cx="9144000" cy="25168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25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533399"/>
          </a:xfrm>
        </p:spPr>
        <p:txBody>
          <a:bodyPr/>
          <a:lstStyle/>
          <a:p>
            <a:r>
              <a:rPr lang="en-US" dirty="0" smtClean="0"/>
              <a:t>Multiband Artifacts with Philips 4x Slice Acceleration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787"/>
            <a:ext cx="9143999" cy="25168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3999" cy="2516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198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MB artifacts are much less conspicuous in FA and MD, esp. MD.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86800" cy="533399"/>
          </a:xfrm>
        </p:spPr>
        <p:txBody>
          <a:bodyPr/>
          <a:lstStyle/>
          <a:p>
            <a:pPr algn="ctr"/>
            <a:r>
              <a:rPr lang="en-US" dirty="0" smtClean="0"/>
              <a:t>Comparison with Philips Basic</a:t>
            </a:r>
            <a:br>
              <a:rPr lang="en-US" dirty="0" smtClean="0"/>
            </a:br>
            <a:r>
              <a:rPr lang="en-US" dirty="0" smtClean="0"/>
              <a:t>(Site 130, 70 cm bore, 5.6.1 software)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787"/>
            <a:ext cx="9143999" cy="25168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3999" cy="25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86800" cy="533399"/>
          </a:xfrm>
        </p:spPr>
        <p:txBody>
          <a:bodyPr/>
          <a:lstStyle/>
          <a:p>
            <a:pPr algn="ctr"/>
            <a:r>
              <a:rPr lang="en-US" dirty="0" smtClean="0"/>
              <a:t>Comparison with Philips Basic</a:t>
            </a:r>
            <a:br>
              <a:rPr lang="en-US" dirty="0" smtClean="0"/>
            </a:br>
            <a:r>
              <a:rPr lang="en-US" dirty="0" smtClean="0"/>
              <a:t>(Site 130, 70 cm bore, 5.6.1 software)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59787"/>
            <a:ext cx="9143995" cy="25168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76600"/>
            <a:ext cx="9143995" cy="2516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Venetian blinding does show up in FA and MD.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761999"/>
          </a:xfrm>
        </p:spPr>
        <p:txBody>
          <a:bodyPr/>
          <a:lstStyle/>
          <a:p>
            <a:pPr algn="ctr"/>
            <a:r>
              <a:rPr lang="en-US" dirty="0" smtClean="0"/>
              <a:t>Philips dMRI Options (in </a:t>
            </a:r>
            <a:r>
              <a:rPr lang="en-US" b="1" dirty="0" smtClean="0"/>
              <a:t>no</a:t>
            </a:r>
            <a:r>
              <a:rPr lang="en-US" dirty="0" smtClean="0"/>
              <a:t> particular 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334000"/>
          </a:xfrm>
        </p:spPr>
        <p:txBody>
          <a:bodyPr/>
          <a:lstStyle/>
          <a:p>
            <a:r>
              <a:rPr lang="en-US" dirty="0" smtClean="0"/>
              <a:t>Accept the MB artifacts as no worse than Venetian blinding</a:t>
            </a:r>
          </a:p>
          <a:p>
            <a:pPr lvl="1"/>
            <a:r>
              <a:rPr lang="en-US" dirty="0" smtClean="0"/>
              <a:t>Venetian blinding is reduced with MB because the time per volume is reduced</a:t>
            </a:r>
          </a:p>
          <a:p>
            <a:r>
              <a:rPr lang="en-US" dirty="0" smtClean="0"/>
              <a:t>Stick with Philips Basic for the rest of ADNI3</a:t>
            </a:r>
          </a:p>
          <a:p>
            <a:r>
              <a:rPr lang="en-US" dirty="0" smtClean="0"/>
              <a:t>Make a custom diffusion gradient set for ADNI3 Adv. Philips</a:t>
            </a:r>
          </a:p>
          <a:p>
            <a:pPr lvl="1"/>
            <a:r>
              <a:rPr lang="en-US" dirty="0" smtClean="0"/>
              <a:t>ADNI3’s Basic Philips is only getting 34-36 volumes anyway</a:t>
            </a:r>
          </a:p>
          <a:p>
            <a:pPr lvl="1"/>
            <a:r>
              <a:rPr lang="en-US" dirty="0" smtClean="0"/>
              <a:t>Keeping the Philips Basic b=1000 shell for longitudinal consistency would give us something like 8 b=0 + 6 b=500 + 32 b=1000 + 40 b=2000 = 86 volumes</a:t>
            </a:r>
          </a:p>
          <a:p>
            <a:pPr lvl="2"/>
            <a:r>
              <a:rPr lang="en-US" dirty="0" smtClean="0"/>
              <a:t>=&gt; ample time to use 3x slice acceleration (+ likely 2x phase acceleration)</a:t>
            </a:r>
          </a:p>
          <a:p>
            <a:pPr lvl="3"/>
            <a:r>
              <a:rPr lang="en-US" dirty="0" smtClean="0"/>
              <a:t>Whether that would remove the MB artifacts has not been tested.</a:t>
            </a:r>
          </a:p>
          <a:p>
            <a:pPr lvl="3"/>
            <a:r>
              <a:rPr lang="en-US" dirty="0" smtClean="0"/>
              <a:t>FWIW, 45 b=2000 volumes would </a:t>
            </a:r>
            <a:r>
              <a:rPr lang="en-US" smtClean="0"/>
              <a:t>(technically) allow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order spherical harmonics to be used for tractography.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7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Philips Advanced </a:t>
            </a:r>
            <a:r>
              <a:rPr lang="en-US" dirty="0" smtClean="0"/>
              <a:t>functional </a:t>
            </a:r>
            <a:r>
              <a:rPr lang="en-US" dirty="0" smtClean="0"/>
              <a:t>MRI for ADNI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Siemens advanced protocol has a multi-band factor of 8 with TRs on the order of 600-720 </a:t>
            </a:r>
            <a:r>
              <a:rPr lang="en-US" dirty="0" err="1" smtClean="0"/>
              <a:t>ms</a:t>
            </a:r>
            <a:r>
              <a:rPr lang="en-US" dirty="0" smtClean="0"/>
              <a:t> depending on whether we are using a wide-bore or standard-bore scanner.</a:t>
            </a:r>
          </a:p>
          <a:p>
            <a:r>
              <a:rPr lang="en-US" dirty="0" smtClean="0"/>
              <a:t>The basic fMRI protocol has TRs on the order of 3 seconds. </a:t>
            </a:r>
          </a:p>
          <a:p>
            <a:r>
              <a:rPr lang="en-US" dirty="0" smtClean="0"/>
              <a:t>The following slides show an advanced Philips protocol for fMRI with different MB factors in order to try and match TRs on the order of 700ms on a Philips wide-bore scanner.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9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Philips Advanced fMRI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 = 3,  TR = 1.4 seconds</a:t>
            </a:r>
            <a:endParaRPr lang="en-US" dirty="0"/>
          </a:p>
        </p:txBody>
      </p:sp>
      <p:pic>
        <p:nvPicPr>
          <p:cNvPr id="1027" name="Picture 3" descr="K:\PhilipsAdvanced\T2_M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" y="1969532"/>
            <a:ext cx="9146778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4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Philips Advanced fMRI protocols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MB = 4,  TR = 1.3 seconds</a:t>
            </a:r>
            <a:endParaRPr lang="en-US" dirty="0"/>
          </a:p>
        </p:txBody>
      </p:sp>
      <p:pic>
        <p:nvPicPr>
          <p:cNvPr id="5122" name="Picture 2" descr="K:\PhilipsAdvanced\T2_MB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69532"/>
            <a:ext cx="9146778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133600" y="4022360"/>
            <a:ext cx="550086" cy="1235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MB Artifact</a:t>
            </a:r>
          </a:p>
        </p:txBody>
      </p:sp>
    </p:spTree>
    <p:extLst>
      <p:ext uri="{BB962C8B-B14F-4D97-AF65-F5344CB8AC3E}">
        <p14:creationId xmlns:p14="http://schemas.microsoft.com/office/powerpoint/2010/main" val="2159149785"/>
      </p:ext>
    </p:extLst>
  </p:cSld>
  <p:clrMapOvr>
    <a:masterClrMapping/>
  </p:clrMapOvr>
</p:sld>
</file>

<file path=ppt/theme/theme1.xml><?xml version="1.0" encoding="utf-8"?>
<a:theme xmlns:a="http://schemas.openxmlformats.org/drawingml/2006/main" name="MayoBlueTexture-Widescreen">
  <a:themeElements>
    <a:clrScheme name="mc-bluetexture-widescreen">
      <a:dk1>
        <a:sysClr val="windowText" lastClr="000000"/>
      </a:dk1>
      <a:lt1>
        <a:sysClr val="window" lastClr="FFFFFF"/>
      </a:lt1>
      <a:dk2>
        <a:srgbClr val="0046AD"/>
      </a:dk2>
      <a:lt2>
        <a:srgbClr val="FFFF00"/>
      </a:lt2>
      <a:accent1>
        <a:srgbClr val="FFB600"/>
      </a:accent1>
      <a:accent2>
        <a:srgbClr val="F36925"/>
      </a:accent2>
      <a:accent3>
        <a:srgbClr val="3CBE18"/>
      </a:accent3>
      <a:accent4>
        <a:srgbClr val="A43EBD"/>
      </a:accent4>
      <a:accent5>
        <a:srgbClr val="C18253"/>
      </a:accent5>
      <a:accent6>
        <a:srgbClr val="56A7FD"/>
      </a:accent6>
      <a:hlink>
        <a:srgbClr val="CC99FF"/>
      </a:hlink>
      <a:folHlink>
        <a:srgbClr val="969696"/>
      </a:folHlink>
    </a:clrScheme>
    <a:fontScheme name="mc-bluetexture-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bluetexture-widescr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MayoTextured</Template>
  <TotalTime>0</TotalTime>
  <Words>553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MayoBlueTexture-Widescreen</vt:lpstr>
      <vt:lpstr>Advanced Diffusion MRI for ADNI3 Philips</vt:lpstr>
      <vt:lpstr>Multiband Artifacts with Philips 4x Slice Acceleration</vt:lpstr>
      <vt:lpstr>Multiband Artifacts with Philips 4x Slice Acceleration</vt:lpstr>
      <vt:lpstr>Comparison with Philips Basic (Site 130, 70 cm bore, 5.6.1 software)</vt:lpstr>
      <vt:lpstr>Comparison with Philips Basic (Site 130, 70 cm bore, 5.6.1 software)</vt:lpstr>
      <vt:lpstr>Philips dMRI Options (in no particular order)</vt:lpstr>
      <vt:lpstr>Philips Advanced functional MRI for ADNI 3</vt:lpstr>
      <vt:lpstr>Potential Philips Advanced fMRI protocols</vt:lpstr>
      <vt:lpstr>Potential Philips Advanced fMRI protocols</vt:lpstr>
      <vt:lpstr>Potential Philips Advanced fMRI protocols</vt:lpstr>
      <vt:lpstr>Potential Philips Advanced fMRI protocols</vt:lpstr>
      <vt:lpstr>Potential Philips Advanced fMRI protocols</vt:lpstr>
      <vt:lpstr>Future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2018-12-05T18:36:55Z</dcterms:created>
  <dcterms:modified xsi:type="dcterms:W3CDTF">2019-11-18T20:03:27Z</dcterms:modified>
</cp:coreProperties>
</file>