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7"/>
  </p:notesMasterIdLst>
  <p:sldIdLst>
    <p:sldId id="256" r:id="rId4"/>
    <p:sldId id="258" r:id="rId5"/>
    <p:sldId id="262" r:id="rId6"/>
    <p:sldId id="263" r:id="rId7"/>
    <p:sldId id="264" r:id="rId8"/>
    <p:sldId id="265" r:id="rId9"/>
    <p:sldId id="266" r:id="rId10"/>
    <p:sldId id="267" r:id="rId11"/>
    <p:sldId id="268" r:id="rId12"/>
    <p:sldId id="269" r:id="rId13"/>
    <p:sldId id="270" r:id="rId14"/>
    <p:sldId id="271" r:id="rId15"/>
    <p:sldId id="29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59" r:id="rId35"/>
    <p:sldId id="26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104" autoAdjust="0"/>
    <p:restoredTop sz="94660"/>
  </p:normalViewPr>
  <p:slideViewPr>
    <p:cSldViewPr snapToGrid="0">
      <p:cViewPr varScale="1">
        <p:scale>
          <a:sx n="97" d="100"/>
          <a:sy n="97" d="100"/>
        </p:scale>
        <p:origin x="690" y="84"/>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oleObject" Target="file:///\\cndr-fas\CNDR%20Shared\John%20Robinson\co-morbidity%20paper\comorbid%20coh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ndr-fas\CNDR%20Shared\John%20Robinson\co-morbidity%20paper\comorbid%20cohor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tx>
            <c:strRef>
              <c:f>Sheet1!$E$29</c:f>
              <c:strCache>
                <c:ptCount val="1"/>
                <c:pt idx="0">
                  <c:v>Ageing (n=61)</c:v>
                </c:pt>
              </c:strCache>
            </c:strRef>
          </c:tx>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1CE0-430F-ACDE-568EC72B2901}"/>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1CE0-430F-ACDE-568EC72B2901}"/>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5-1CE0-430F-ACDE-568EC72B2901}"/>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1CE0-430F-ACDE-568EC72B2901}"/>
              </c:ext>
            </c:extLst>
          </c:dPt>
          <c:dPt>
            <c:idx val="4"/>
            <c:bubble3D val="0"/>
            <c:spPr>
              <a:solidFill>
                <a:srgbClr val="E1594B"/>
              </a:solidFill>
              <a:ln w="19050">
                <a:solidFill>
                  <a:schemeClr val="lt1"/>
                </a:solidFill>
              </a:ln>
              <a:effectLst/>
            </c:spPr>
            <c:extLst>
              <c:ext xmlns:c16="http://schemas.microsoft.com/office/drawing/2014/chart" uri="{C3380CC4-5D6E-409C-BE32-E72D297353CC}">
                <c16:uniqueId val="{00000009-1CE0-430F-ACDE-568EC72B2901}"/>
              </c:ext>
            </c:extLst>
          </c:dPt>
          <c:dPt>
            <c:idx val="5"/>
            <c:bubble3D val="0"/>
            <c:spPr>
              <a:solidFill>
                <a:srgbClr val="A568D2"/>
              </a:solidFill>
              <a:ln w="19050">
                <a:solidFill>
                  <a:schemeClr val="lt1"/>
                </a:solidFill>
              </a:ln>
              <a:effectLst/>
            </c:spPr>
            <c:extLst>
              <c:ext xmlns:c16="http://schemas.microsoft.com/office/drawing/2014/chart" uri="{C3380CC4-5D6E-409C-BE32-E72D297353CC}">
                <c16:uniqueId val="{0000000B-1CE0-430F-ACDE-568EC72B2901}"/>
              </c:ext>
            </c:extLst>
          </c:dPt>
          <c:dPt>
            <c:idx val="6"/>
            <c:bubble3D val="0"/>
            <c:spPr>
              <a:solidFill>
                <a:srgbClr val="612A8A"/>
              </a:solidFill>
              <a:ln w="19050">
                <a:solidFill>
                  <a:schemeClr val="lt1"/>
                </a:solidFill>
              </a:ln>
              <a:effectLst/>
            </c:spPr>
            <c:extLst>
              <c:ext xmlns:c16="http://schemas.microsoft.com/office/drawing/2014/chart" uri="{C3380CC4-5D6E-409C-BE32-E72D297353CC}">
                <c16:uniqueId val="{0000000D-1CE0-430F-ACDE-568EC72B2901}"/>
              </c:ext>
            </c:extLst>
          </c:dPt>
          <c:dPt>
            <c:idx val="7"/>
            <c:bubble3D val="0"/>
            <c:spPr>
              <a:solidFill>
                <a:srgbClr val="FFC000"/>
              </a:solidFill>
              <a:ln w="19050">
                <a:solidFill>
                  <a:schemeClr val="lt1"/>
                </a:solidFill>
              </a:ln>
              <a:effectLst/>
            </c:spPr>
            <c:extLst>
              <c:ext xmlns:c16="http://schemas.microsoft.com/office/drawing/2014/chart" uri="{C3380CC4-5D6E-409C-BE32-E72D297353CC}">
                <c16:uniqueId val="{0000000F-1CE0-430F-ACDE-568EC72B2901}"/>
              </c:ext>
            </c:extLst>
          </c:dPt>
          <c:dPt>
            <c:idx val="8"/>
            <c:bubble3D val="0"/>
            <c:spPr>
              <a:solidFill>
                <a:srgbClr val="E1594B"/>
              </a:solidFill>
              <a:ln w="19050">
                <a:solidFill>
                  <a:schemeClr val="lt1"/>
                </a:solidFill>
              </a:ln>
              <a:effectLst/>
            </c:spPr>
            <c:extLst>
              <c:ext xmlns:c16="http://schemas.microsoft.com/office/drawing/2014/chart" uri="{C3380CC4-5D6E-409C-BE32-E72D297353CC}">
                <c16:uniqueId val="{00000011-1CE0-430F-ACDE-568EC72B2901}"/>
              </c:ext>
            </c:extLst>
          </c:dPt>
          <c:dLbls>
            <c:dLbl>
              <c:idx val="0"/>
              <c:layout>
                <c:manualLayout>
                  <c:x val="0.12276785714285714"/>
                  <c:y val="-3.3959545817642413E-2"/>
                </c:manualLayout>
              </c:layout>
              <c:tx>
                <c:rich>
                  <a:bodyPr/>
                  <a:lstStyle/>
                  <a:p>
                    <a:r>
                      <a:rPr lang="en-US" dirty="0"/>
                      <a:t>NFTs only</a:t>
                    </a:r>
                    <a:r>
                      <a:rPr lang="en-US" baseline="0" dirty="0"/>
                      <a:t>
</a:t>
                    </a:r>
                    <a:fld id="{A0E9559D-B5BF-4817-8B1A-117DB9D01B77}"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1CE0-430F-ACDE-568EC72B2901}"/>
                </c:ext>
              </c:extLst>
            </c:dLbl>
            <c:dLbl>
              <c:idx val="2"/>
              <c:delete val="1"/>
              <c:extLst>
                <c:ext xmlns:c15="http://schemas.microsoft.com/office/drawing/2012/chart" uri="{CE6537A1-D6FC-4f65-9D91-7224C49458BB}"/>
                <c:ext xmlns:c16="http://schemas.microsoft.com/office/drawing/2014/chart" uri="{C3380CC4-5D6E-409C-BE32-E72D297353CC}">
                  <c16:uniqueId val="{00000005-1CE0-430F-ACDE-568EC72B2901}"/>
                </c:ext>
              </c:extLst>
            </c:dLbl>
            <c:dLbl>
              <c:idx val="3"/>
              <c:delete val="1"/>
              <c:extLst>
                <c:ext xmlns:c15="http://schemas.microsoft.com/office/drawing/2012/chart" uri="{CE6537A1-D6FC-4f65-9D91-7224C49458BB}"/>
                <c:ext xmlns:c16="http://schemas.microsoft.com/office/drawing/2014/chart" uri="{C3380CC4-5D6E-409C-BE32-E72D297353CC}">
                  <c16:uniqueId val="{00000007-1CE0-430F-ACDE-568EC72B2901}"/>
                </c:ext>
              </c:extLst>
            </c:dLbl>
            <c:dLbl>
              <c:idx val="4"/>
              <c:layout>
                <c:manualLayout>
                  <c:x val="6.9762139107611545E-2"/>
                  <c:y val="0.16757222602609456"/>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1CE0-430F-ACDE-568EC72B2901}"/>
                </c:ext>
              </c:extLst>
            </c:dLbl>
            <c:dLbl>
              <c:idx val="5"/>
              <c:delete val="1"/>
              <c:extLst>
                <c:ext xmlns:c15="http://schemas.microsoft.com/office/drawing/2012/chart" uri="{CE6537A1-D6FC-4f65-9D91-7224C49458BB}"/>
                <c:ext xmlns:c16="http://schemas.microsoft.com/office/drawing/2014/chart" uri="{C3380CC4-5D6E-409C-BE32-E72D297353CC}">
                  <c16:uniqueId val="{0000000B-1CE0-430F-ACDE-568EC72B2901}"/>
                </c:ext>
              </c:extLst>
            </c:dLbl>
            <c:dLbl>
              <c:idx val="6"/>
              <c:delete val="1"/>
              <c:extLst>
                <c:ext xmlns:c15="http://schemas.microsoft.com/office/drawing/2012/chart" uri="{CE6537A1-D6FC-4f65-9D91-7224C49458BB}"/>
                <c:ext xmlns:c16="http://schemas.microsoft.com/office/drawing/2014/chart" uri="{C3380CC4-5D6E-409C-BE32-E72D297353CC}">
                  <c16:uniqueId val="{0000000D-1CE0-430F-ACDE-568EC72B2901}"/>
                </c:ext>
              </c:extLst>
            </c:dLbl>
            <c:dLbl>
              <c:idx val="7"/>
              <c:delete val="1"/>
              <c:extLst>
                <c:ext xmlns:c15="http://schemas.microsoft.com/office/drawing/2012/chart" uri="{CE6537A1-D6FC-4f65-9D91-7224C49458BB}"/>
                <c:ext xmlns:c16="http://schemas.microsoft.com/office/drawing/2014/chart" uri="{C3380CC4-5D6E-409C-BE32-E72D297353CC}">
                  <c16:uniqueId val="{0000000F-1CE0-430F-ACDE-568EC72B2901}"/>
                </c:ext>
              </c:extLst>
            </c:dLbl>
            <c:dLbl>
              <c:idx val="8"/>
              <c:delete val="1"/>
              <c:extLst>
                <c:ext xmlns:c15="http://schemas.microsoft.com/office/drawing/2012/chart" uri="{CE6537A1-D6FC-4f65-9D91-7224C49458BB}"/>
                <c:ext xmlns:c16="http://schemas.microsoft.com/office/drawing/2014/chart" uri="{C3380CC4-5D6E-409C-BE32-E72D297353CC}">
                  <c16:uniqueId val="{00000011-1CE0-430F-ACDE-568EC72B2901}"/>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Sheet1!$D$30:$D$37</c:f>
              <c:strCache>
                <c:ptCount val="8"/>
                <c:pt idx="0">
                  <c:v>primary</c:v>
                </c:pt>
                <c:pt idx="1">
                  <c:v>+syn</c:v>
                </c:pt>
                <c:pt idx="2">
                  <c:v>+syn+tdp</c:v>
                </c:pt>
                <c:pt idx="3">
                  <c:v>+tdp</c:v>
                </c:pt>
                <c:pt idx="4">
                  <c:v>+AD</c:v>
                </c:pt>
                <c:pt idx="5">
                  <c:v>+syn</c:v>
                </c:pt>
                <c:pt idx="6">
                  <c:v>+syn+tdp</c:v>
                </c:pt>
                <c:pt idx="7">
                  <c:v>+tdp</c:v>
                </c:pt>
              </c:strCache>
            </c:strRef>
          </c:cat>
          <c:val>
            <c:numRef>
              <c:f>Sheet1!$E$30:$E$37</c:f>
              <c:numCache>
                <c:formatCode>General</c:formatCode>
                <c:ptCount val="8"/>
                <c:pt idx="0">
                  <c:v>46</c:v>
                </c:pt>
                <c:pt idx="1">
                  <c:v>3</c:v>
                </c:pt>
                <c:pt idx="2">
                  <c:v>1</c:v>
                </c:pt>
                <c:pt idx="3">
                  <c:v>1</c:v>
                </c:pt>
                <c:pt idx="4">
                  <c:v>10</c:v>
                </c:pt>
                <c:pt idx="5">
                  <c:v>0</c:v>
                </c:pt>
                <c:pt idx="6">
                  <c:v>0</c:v>
                </c:pt>
                <c:pt idx="7">
                  <c:v>0</c:v>
                </c:pt>
              </c:numCache>
            </c:numRef>
          </c:val>
          <c:extLst>
            <c:ext xmlns:c16="http://schemas.microsoft.com/office/drawing/2014/chart" uri="{C3380CC4-5D6E-409C-BE32-E72D297353CC}">
              <c16:uniqueId val="{00000012-1CE0-430F-ACDE-568EC72B2901}"/>
            </c:ext>
          </c:extLst>
        </c:ser>
        <c:dLbls>
          <c:dLblPos val="bestFit"/>
          <c:showLegendKey val="0"/>
          <c:showVal val="0"/>
          <c:showCatName val="1"/>
          <c:showSerName val="0"/>
          <c:showPercent val="1"/>
          <c:showBubbleSize val="0"/>
          <c:showLeaderLines val="0"/>
        </c:dLbls>
        <c:gapWidth val="100"/>
        <c:splitType val="pos"/>
        <c:splitPos val="6"/>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Sheet1!$B$29</c:f>
              <c:strCache>
                <c:ptCount val="1"/>
                <c:pt idx="0">
                  <c:v>AD (n=251)</c:v>
                </c:pt>
              </c:strCache>
            </c:strRef>
          </c:tx>
          <c:dPt>
            <c:idx val="0"/>
            <c:bubble3D val="0"/>
            <c:spPr>
              <a:solidFill>
                <a:srgbClr val="E1594B"/>
              </a:solidFill>
              <a:ln w="19050">
                <a:solidFill>
                  <a:schemeClr val="lt1"/>
                </a:solidFill>
              </a:ln>
              <a:effectLst/>
            </c:spPr>
            <c:extLst>
              <c:ext xmlns:c16="http://schemas.microsoft.com/office/drawing/2014/chart" uri="{C3380CC4-5D6E-409C-BE32-E72D297353CC}">
                <c16:uniqueId val="{00000001-D0CA-4586-9C6F-487A4361FBD8}"/>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D0CA-4586-9C6F-487A4361FBD8}"/>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5-D0CA-4586-9C6F-487A4361FBD8}"/>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D0CA-4586-9C6F-487A4361FBD8}"/>
              </c:ext>
            </c:extLst>
          </c:dPt>
          <c:dPt>
            <c:idx val="4"/>
            <c:bubble3D val="0"/>
            <c:spPr>
              <a:solidFill>
                <a:srgbClr val="FFFF66"/>
              </a:solidFill>
              <a:ln w="19050">
                <a:solidFill>
                  <a:schemeClr val="lt1"/>
                </a:solidFill>
              </a:ln>
              <a:effectLst/>
            </c:spPr>
            <c:extLst>
              <c:ext xmlns:c16="http://schemas.microsoft.com/office/drawing/2014/chart" uri="{C3380CC4-5D6E-409C-BE32-E72D297353CC}">
                <c16:uniqueId val="{00000009-D0CA-4586-9C6F-487A4361FBD8}"/>
              </c:ext>
            </c:extLst>
          </c:dPt>
          <c:dPt>
            <c:idx val="5"/>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B-D0CA-4586-9C6F-487A4361FBD8}"/>
              </c:ext>
            </c:extLst>
          </c:dPt>
          <c:dLbls>
            <c:dLbl>
              <c:idx val="0"/>
              <c:layout>
                <c:manualLayout>
                  <c:x val="-0.14399223534558181"/>
                  <c:y val="0.13375984251968501"/>
                </c:manualLayout>
              </c:layout>
              <c:tx>
                <c:rich>
                  <a:bodyPr/>
                  <a:lstStyle/>
                  <a:p>
                    <a:r>
                      <a:rPr lang="en-US" dirty="0"/>
                      <a:t>AD</a:t>
                    </a:r>
                    <a:r>
                      <a:rPr lang="en-US" baseline="0" dirty="0"/>
                      <a:t>
</a:t>
                    </a:r>
                    <a:fld id="{C59398E3-6E01-4B20-95A4-FA360108B52F}"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D0CA-4586-9C6F-487A4361FBD8}"/>
                </c:ext>
              </c:extLst>
            </c:dLbl>
            <c:dLbl>
              <c:idx val="1"/>
              <c:layout>
                <c:manualLayout>
                  <c:x val="-2.3034503499562556E-2"/>
                  <c:y val="-0.15845959595959597"/>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D0CA-4586-9C6F-487A4361FBD8}"/>
                </c:ext>
              </c:extLst>
            </c:dLbl>
            <c:dLbl>
              <c:idx val="2"/>
              <c:layout>
                <c:manualLayout>
                  <c:x val="3.0409072129872646E-2"/>
                  <c:y val="-6.209322920000853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003086419753085"/>
                      <c:h val="0.38678473271649122"/>
                    </c:manualLayout>
                  </c15:layout>
                </c:ext>
                <c:ext xmlns:c16="http://schemas.microsoft.com/office/drawing/2014/chart" uri="{C3380CC4-5D6E-409C-BE32-E72D297353CC}">
                  <c16:uniqueId val="{00000005-D0CA-4586-9C6F-487A4361FBD8}"/>
                </c:ext>
              </c:extLst>
            </c:dLbl>
            <c:dLbl>
              <c:idx val="5"/>
              <c:delete val="1"/>
              <c:extLst>
                <c:ext xmlns:c15="http://schemas.microsoft.com/office/drawing/2012/chart" uri="{CE6537A1-D6FC-4f65-9D91-7224C49458BB}"/>
                <c:ext xmlns:c16="http://schemas.microsoft.com/office/drawing/2014/chart" uri="{C3380CC4-5D6E-409C-BE32-E72D297353CC}">
                  <c16:uniqueId val="{0000000B-D0CA-4586-9C6F-487A4361FBD8}"/>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Sheet1!$A$30:$A$34</c:f>
              <c:strCache>
                <c:ptCount val="4"/>
                <c:pt idx="0">
                  <c:v>primary</c:v>
                </c:pt>
                <c:pt idx="1">
                  <c:v>+syn</c:v>
                </c:pt>
                <c:pt idx="2">
                  <c:v>+syn+tdp</c:v>
                </c:pt>
                <c:pt idx="3">
                  <c:v>+tdp</c:v>
                </c:pt>
              </c:strCache>
            </c:strRef>
          </c:cat>
          <c:val>
            <c:numRef>
              <c:f>Sheet1!$B$30:$B$34</c:f>
              <c:numCache>
                <c:formatCode>General</c:formatCode>
                <c:ptCount val="5"/>
                <c:pt idx="0">
                  <c:v>88</c:v>
                </c:pt>
                <c:pt idx="1">
                  <c:v>68</c:v>
                </c:pt>
                <c:pt idx="2">
                  <c:v>54</c:v>
                </c:pt>
                <c:pt idx="3">
                  <c:v>41</c:v>
                </c:pt>
              </c:numCache>
            </c:numRef>
          </c:val>
          <c:extLst>
            <c:ext xmlns:c16="http://schemas.microsoft.com/office/drawing/2014/chart" uri="{C3380CC4-5D6E-409C-BE32-E72D297353CC}">
              <c16:uniqueId val="{0000000C-D0CA-4586-9C6F-487A4361FBD8}"/>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1D4F7-652E-4E1E-AE91-8F10179A3181}"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77251-B45C-47B0-81BB-61EED2153299}" type="slidenum">
              <a:rPr lang="en-US" smtClean="0"/>
              <a:t>‹#›</a:t>
            </a:fld>
            <a:endParaRPr lang="en-US"/>
          </a:p>
        </p:txBody>
      </p:sp>
    </p:spTree>
    <p:extLst>
      <p:ext uri="{BB962C8B-B14F-4D97-AF65-F5344CB8AC3E}">
        <p14:creationId xmlns:p14="http://schemas.microsoft.com/office/powerpoint/2010/main" val="444783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AC6F2BBC-BF64-4A77-853A-A0B460009D6F}" type="slidenum">
              <a:rPr lang="en-US" smtClean="0"/>
              <a:pPr eaLnBrk="1" hangingPunct="1"/>
              <a:t>2</a:t>
            </a:fld>
            <a:endParaRPr lang="en-US" smtClean="0"/>
          </a:p>
        </p:txBody>
      </p:sp>
    </p:spTree>
    <p:extLst>
      <p:ext uri="{BB962C8B-B14F-4D97-AF65-F5344CB8AC3E}">
        <p14:creationId xmlns:p14="http://schemas.microsoft.com/office/powerpoint/2010/main" val="3543959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xfrm>
            <a:off x="935040" y="5883277"/>
            <a:ext cx="5140325" cy="277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en-US" smtClean="0"/>
          </a:p>
        </p:txBody>
      </p:sp>
    </p:spTree>
    <p:extLst>
      <p:ext uri="{BB962C8B-B14F-4D97-AF65-F5344CB8AC3E}">
        <p14:creationId xmlns:p14="http://schemas.microsoft.com/office/powerpoint/2010/main" val="1059918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EC248-447C-4E0D-A11C-06D4F267C5AA}"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2252988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EC248-447C-4E0D-A11C-06D4F267C5AA}"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300091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EC248-447C-4E0D-A11C-06D4F267C5AA}"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2567460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066AB8-AA8F-48C4-B309-30049B9F940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5381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11277600" cy="1143000"/>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508000" y="1981200"/>
            <a:ext cx="11277600" cy="4572000"/>
          </a:xfrm>
        </p:spPr>
        <p:txBody>
          <a:bodyPr/>
          <a:lstStyle>
            <a:lvl1pPr>
              <a:defRPr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8825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FD496F-A743-4F3F-BD87-5535E453418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775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F597F1-7F66-4B4F-B97B-1EC376A935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02881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0A2136E-D0D2-4E6E-9193-4A02E09669C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78389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C3603C-6B23-4591-BD99-3653F0C850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2725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C6C3F2C-65A9-4A06-8EB8-AB2A1A61C1E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9796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FD0CC4-B2BE-461C-A0B7-8760BD5C6B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211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EC248-447C-4E0D-A11C-06D4F267C5AA}"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3923965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20C0BF-CAC5-4DC5-BEBE-A872B2F1307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26513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1E7BAF-3CA1-4F5E-B720-CFB4AC6AC3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8239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BF3133-AC4E-414D-9FC7-D4ABFC08D1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5033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7299CEF-2368-43DD-A9B5-91A0B3F578E5}" type="datetimeFigureOut">
              <a:rPr lang="en-US" smtClean="0">
                <a:solidFill>
                  <a:prstClr val="black">
                    <a:tint val="75000"/>
                  </a:prstClr>
                </a:solidFill>
              </a:rPr>
              <a:pPr/>
              <a:t>2/28/2018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403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299CEF-2368-43DD-A9B5-91A0B3F578E5}" type="datetimeFigureOut">
              <a:rPr lang="en-US" smtClean="0">
                <a:solidFill>
                  <a:prstClr val="black">
                    <a:tint val="75000"/>
                  </a:prstClr>
                </a:solidFill>
              </a:rPr>
              <a:pPr/>
              <a:t>2/28/2018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176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299CEF-2368-43DD-A9B5-91A0B3F578E5}" type="datetimeFigureOut">
              <a:rPr lang="en-US" smtClean="0">
                <a:solidFill>
                  <a:prstClr val="black">
                    <a:tint val="75000"/>
                  </a:prstClr>
                </a:solidFill>
              </a:rPr>
              <a:pPr/>
              <a:t>2/28/2018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31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299CEF-2368-43DD-A9B5-91A0B3F578E5}" type="datetimeFigureOut">
              <a:rPr lang="en-US" smtClean="0">
                <a:solidFill>
                  <a:prstClr val="black">
                    <a:tint val="75000"/>
                  </a:prstClr>
                </a:solidFill>
              </a:rPr>
              <a:pPr/>
              <a:t>2/28/2018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93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299CEF-2368-43DD-A9B5-91A0B3F578E5}" type="datetimeFigureOut">
              <a:rPr lang="en-US" smtClean="0">
                <a:solidFill>
                  <a:prstClr val="black">
                    <a:tint val="75000"/>
                  </a:prstClr>
                </a:solidFill>
              </a:rPr>
              <a:pPr/>
              <a:t>2/28/2018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244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299CEF-2368-43DD-A9B5-91A0B3F578E5}" type="datetimeFigureOut">
              <a:rPr lang="en-US" smtClean="0">
                <a:solidFill>
                  <a:prstClr val="black">
                    <a:tint val="75000"/>
                  </a:prstClr>
                </a:solidFill>
              </a:rPr>
              <a:pPr/>
              <a:t>2/28/2018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800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99CEF-2368-43DD-A9B5-91A0B3F578E5}" type="datetimeFigureOut">
              <a:rPr lang="en-US" smtClean="0">
                <a:solidFill>
                  <a:prstClr val="black">
                    <a:tint val="75000"/>
                  </a:prstClr>
                </a:solidFill>
              </a:rPr>
              <a:pPr/>
              <a:t>2/28/2018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34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4EC248-447C-4E0D-A11C-06D4F267C5AA}"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3607946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7299CEF-2368-43DD-A9B5-91A0B3F578E5}" type="datetimeFigureOut">
              <a:rPr lang="en-US" smtClean="0">
                <a:solidFill>
                  <a:prstClr val="black">
                    <a:tint val="75000"/>
                  </a:prstClr>
                </a:solidFill>
              </a:rPr>
              <a:pPr/>
              <a:t>2/28/2018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247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7299CEF-2368-43DD-A9B5-91A0B3F578E5}" type="datetimeFigureOut">
              <a:rPr lang="en-US" smtClean="0">
                <a:solidFill>
                  <a:prstClr val="black">
                    <a:tint val="75000"/>
                  </a:prstClr>
                </a:solidFill>
              </a:rPr>
              <a:pPr/>
              <a:t>2/28/2018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784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299CEF-2368-43DD-A9B5-91A0B3F578E5}" type="datetimeFigureOut">
              <a:rPr lang="en-US" smtClean="0">
                <a:solidFill>
                  <a:prstClr val="black">
                    <a:tint val="75000"/>
                  </a:prstClr>
                </a:solidFill>
              </a:rPr>
              <a:pPr/>
              <a:t>2/28/2018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518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299CEF-2368-43DD-A9B5-91A0B3F578E5}" type="datetimeFigureOut">
              <a:rPr lang="en-US" smtClean="0">
                <a:solidFill>
                  <a:prstClr val="black">
                    <a:tint val="75000"/>
                  </a:prstClr>
                </a:solidFill>
              </a:rPr>
              <a:pPr/>
              <a:t>2/28/2018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447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EC248-447C-4E0D-A11C-06D4F267C5AA}"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3920571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EC248-447C-4E0D-A11C-06D4F267C5AA}"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1375712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EC248-447C-4E0D-A11C-06D4F267C5AA}"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3495509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EC248-447C-4E0D-A11C-06D4F267C5AA}"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71125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4EC248-447C-4E0D-A11C-06D4F267C5AA}"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280703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4EC248-447C-4E0D-A11C-06D4F267C5AA}"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369996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EC248-447C-4E0D-A11C-06D4F267C5AA}"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B234-4A4E-41FE-B84E-02FC71282966}" type="slidenum">
              <a:rPr lang="en-US" smtClean="0"/>
              <a:t>‹#›</a:t>
            </a:fld>
            <a:endParaRPr lang="en-US"/>
          </a:p>
        </p:txBody>
      </p:sp>
    </p:spTree>
    <p:extLst>
      <p:ext uri="{BB962C8B-B14F-4D97-AF65-F5344CB8AC3E}">
        <p14:creationId xmlns:p14="http://schemas.microsoft.com/office/powerpoint/2010/main" val="1347881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100000">
              <a:srgbClr val="00003E"/>
            </a:gs>
          </a:gsLst>
          <a:lin ang="5400000" scaled="1"/>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Arial"/>
              </a:defRPr>
            </a:lvl1pPr>
          </a:lstStyle>
          <a:p>
            <a:pPr eaLnBrk="0" fontAlgn="base" hangingPunct="0">
              <a:spcAft>
                <a:spcPct val="0"/>
              </a:spcAft>
              <a:defRPr/>
            </a:pPr>
            <a:endParaRPr lang="en-US" dirty="0">
              <a:solidFill>
                <a:srgbClr val="FFFFFF"/>
              </a:solidFill>
              <a:cs typeface="Arial"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Arial"/>
              </a:defRPr>
            </a:lvl1pPr>
          </a:lstStyle>
          <a:p>
            <a:pPr eaLnBrk="0" fontAlgn="base" hangingPunct="0">
              <a:spcAft>
                <a:spcPct val="0"/>
              </a:spcAft>
              <a:defRPr/>
            </a:pPr>
            <a:endParaRPr lang="en-US" dirty="0">
              <a:solidFill>
                <a:srgbClr val="FFFFFF"/>
              </a:solidFill>
              <a:cs typeface="Arial"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latin typeface="Arial"/>
              </a:defRPr>
            </a:lvl1pPr>
          </a:lstStyle>
          <a:p>
            <a:pPr eaLnBrk="0" fontAlgn="base" hangingPunct="0">
              <a:spcAft>
                <a:spcPct val="0"/>
              </a:spcAft>
              <a:defRPr/>
            </a:pPr>
            <a:fld id="{EBCF6DE9-55F9-4711-9D28-1906DEE5C1C1}" type="slidenum">
              <a:rPr lang="en-US" smtClean="0">
                <a:solidFill>
                  <a:srgbClr val="FFFFFF"/>
                </a:solidFill>
                <a:cs typeface="Arial" charset="0"/>
              </a:rPr>
              <a:pPr eaLnBrk="0" fontAlgn="base" hangingPunct="0">
                <a:spcAft>
                  <a:spcPct val="0"/>
                </a:spcAft>
                <a:defRPr/>
              </a:pPr>
              <a:t>‹#›</a:t>
            </a:fld>
            <a:endParaRPr lang="en-US" dirty="0">
              <a:solidFill>
                <a:srgbClr val="FFFFFF"/>
              </a:solidFill>
              <a:cs typeface="Arial" charset="0"/>
            </a:endParaRPr>
          </a:p>
        </p:txBody>
      </p:sp>
    </p:spTree>
    <p:extLst>
      <p:ext uri="{BB962C8B-B14F-4D97-AF65-F5344CB8AC3E}">
        <p14:creationId xmlns:p14="http://schemas.microsoft.com/office/powerpoint/2010/main" val="509672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a:defRPr>
      </a:lvl2pPr>
      <a:lvl3pPr marL="1143000" indent="-228600" algn="l" rtl="0" eaLnBrk="0" fontAlgn="base" hangingPunct="0">
        <a:spcBef>
          <a:spcPct val="20000"/>
        </a:spcBef>
        <a:spcAft>
          <a:spcPct val="0"/>
        </a:spcAft>
        <a:buChar char="•"/>
        <a:defRPr sz="2400">
          <a:solidFill>
            <a:schemeClr val="tx1"/>
          </a:solidFill>
          <a:latin typeface="Arial"/>
        </a:defRPr>
      </a:lvl3pPr>
      <a:lvl4pPr marL="1600200" indent="-228600" algn="l" rtl="0" eaLnBrk="0" fontAlgn="base" hangingPunct="0">
        <a:spcBef>
          <a:spcPct val="20000"/>
        </a:spcBef>
        <a:spcAft>
          <a:spcPct val="0"/>
        </a:spcAft>
        <a:buChar char="–"/>
        <a:defRPr sz="2000">
          <a:solidFill>
            <a:schemeClr val="tx1"/>
          </a:solidFill>
          <a:latin typeface="Arial"/>
        </a:defRPr>
      </a:lvl4pPr>
      <a:lvl5pPr marL="2057400" indent="-228600" algn="l" rtl="0" eaLnBrk="0" fontAlgn="base" hangingPunct="0">
        <a:spcBef>
          <a:spcPct val="20000"/>
        </a:spcBef>
        <a:spcAft>
          <a:spcPct val="0"/>
        </a:spcAft>
        <a:buChar char="»"/>
        <a:defRPr sz="2000">
          <a:solidFill>
            <a:schemeClr val="tx1"/>
          </a:solidFill>
          <a:latin typeface="Arial"/>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7299CEF-2368-43DD-A9B5-91A0B3F578E5}" type="datetimeFigureOut">
              <a:rPr lang="en-US" smtClean="0">
                <a:solidFill>
                  <a:prstClr val="black">
                    <a:tint val="75000"/>
                  </a:prstClr>
                </a:solidFill>
              </a:rPr>
              <a:pPr/>
              <a:t>2/28/2018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956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8.xml"/><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hyperlink" Target="http://www.loni.ucla.edu/"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solidFill>
                  <a:srgbClr val="002060"/>
                </a:solidFill>
                <a:latin typeface="Arial" panose="020B0604020202020204" pitchFamily="34" charset="0"/>
                <a:cs typeface="Arial" panose="020B0604020202020204" pitchFamily="34" charset="0"/>
              </a:rPr>
              <a:t>Biomarker Core</a:t>
            </a:r>
            <a:br>
              <a:rPr lang="en-US" sz="4400" dirty="0" smtClean="0">
                <a:solidFill>
                  <a:srgbClr val="002060"/>
                </a:solidFill>
                <a:latin typeface="Arial" panose="020B0604020202020204" pitchFamily="34" charset="0"/>
                <a:cs typeface="Arial" panose="020B0604020202020204" pitchFamily="34" charset="0"/>
              </a:rPr>
            </a:br>
            <a:r>
              <a:rPr lang="en-US" sz="4400" dirty="0" smtClean="0">
                <a:solidFill>
                  <a:srgbClr val="002060"/>
                </a:solidFill>
                <a:latin typeface="Arial" panose="020B0604020202020204" pitchFamily="34" charset="0"/>
                <a:cs typeface="Arial" panose="020B0604020202020204" pitchFamily="34" charset="0"/>
              </a:rPr>
              <a:t>ADNI Steering Committee</a:t>
            </a:r>
            <a:br>
              <a:rPr lang="en-US" sz="4400" dirty="0" smtClean="0">
                <a:solidFill>
                  <a:srgbClr val="002060"/>
                </a:solidFill>
                <a:latin typeface="Arial" panose="020B0604020202020204" pitchFamily="34" charset="0"/>
                <a:cs typeface="Arial" panose="020B0604020202020204" pitchFamily="34" charset="0"/>
              </a:rPr>
            </a:br>
            <a:r>
              <a:rPr lang="en-US" sz="4400" dirty="0" smtClean="0">
                <a:solidFill>
                  <a:srgbClr val="002060"/>
                </a:solidFill>
                <a:latin typeface="Arial" panose="020B0604020202020204" pitchFamily="34" charset="0"/>
                <a:cs typeface="Arial" panose="020B0604020202020204" pitchFamily="34" charset="0"/>
              </a:rPr>
              <a:t>Boston, MA 4/24/2017 </a:t>
            </a:r>
            <a:endParaRPr lang="en-US" sz="4400"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r>
              <a:rPr lang="en-US" sz="3200" dirty="0" smtClean="0">
                <a:latin typeface="Arial" panose="020B0604020202020204" pitchFamily="34" charset="0"/>
                <a:cs typeface="Arial" panose="020B0604020202020204" pitchFamily="34" charset="0"/>
              </a:rPr>
              <a:t>Leslie M Shaw</a:t>
            </a:r>
          </a:p>
          <a:p>
            <a:r>
              <a:rPr lang="en-US" sz="3200" dirty="0" smtClean="0">
                <a:latin typeface="Arial" panose="020B0604020202020204" pitchFamily="34" charset="0"/>
                <a:cs typeface="Arial" panose="020B0604020202020204" pitchFamily="34" charset="0"/>
              </a:rPr>
              <a:t>John Q Trojanowski</a:t>
            </a:r>
            <a:endParaRPr lang="en-US" sz="3200" dirty="0">
              <a:latin typeface="Arial" panose="020B0604020202020204" pitchFamily="34" charset="0"/>
              <a:cs typeface="Arial" panose="020B0604020202020204" pitchFamily="34" charset="0"/>
            </a:endParaRPr>
          </a:p>
        </p:txBody>
      </p:sp>
      <p:pic>
        <p:nvPicPr>
          <p:cNvPr id="4" name="Picture 3" descr="C:\Users\shawl\AppData\Local\Microsoft\Windows\Temporary Internet Files\Content.Outlook\SXFX6ZD2\ADNI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800" y="0"/>
            <a:ext cx="33782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_x0020_3"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0725"/>
            <a:ext cx="34290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039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365125"/>
            <a:ext cx="11360727" cy="1325563"/>
          </a:xfrm>
        </p:spPr>
        <p:txBody>
          <a:bodyPr>
            <a:normAutofit fontScale="90000"/>
          </a:bodyPr>
          <a:lstStyle/>
          <a:p>
            <a:pPr algn="ctr"/>
            <a:r>
              <a:rPr lang="en-US" sz="3600" dirty="0" smtClean="0">
                <a:solidFill>
                  <a:srgbClr val="002060"/>
                </a:solidFill>
                <a:latin typeface="Arial" panose="020B0604020202020204" pitchFamily="34" charset="0"/>
                <a:cs typeface="Arial" panose="020B0604020202020204" pitchFamily="34" charset="0"/>
              </a:rPr>
              <a:t>Analyses of ADNI1/GO/2 CSF A</a:t>
            </a:r>
            <a:r>
              <a:rPr lang="en-US" sz="3600" dirty="0" smtClean="0">
                <a:solidFill>
                  <a:srgbClr val="002060"/>
                </a:solidFill>
                <a:latin typeface="Symbol" panose="05050102010706020507" pitchFamily="18" charset="2"/>
                <a:cs typeface="Arial" panose="020B0604020202020204" pitchFamily="34" charset="0"/>
              </a:rPr>
              <a:t>b</a:t>
            </a:r>
            <a:r>
              <a:rPr lang="en-US" sz="3600" baseline="-25000" dirty="0" smtClean="0">
                <a:solidFill>
                  <a:srgbClr val="002060"/>
                </a:solidFill>
                <a:latin typeface="Arial" panose="020B0604020202020204" pitchFamily="34" charset="0"/>
                <a:cs typeface="Arial" panose="020B0604020202020204" pitchFamily="34" charset="0"/>
              </a:rPr>
              <a:t>1-42</a:t>
            </a:r>
            <a:r>
              <a:rPr lang="en-US" sz="3600" dirty="0" smtClean="0">
                <a:solidFill>
                  <a:srgbClr val="002060"/>
                </a:solidFill>
                <a:latin typeface="Arial" panose="020B0604020202020204" pitchFamily="34" charset="0"/>
                <a:cs typeface="Arial" panose="020B0604020202020204" pitchFamily="34" charset="0"/>
              </a:rPr>
              <a:t>, t-tau, p-tau</a:t>
            </a:r>
            <a:r>
              <a:rPr lang="en-US" sz="3600" baseline="-25000" dirty="0" smtClean="0">
                <a:solidFill>
                  <a:srgbClr val="002060"/>
                </a:solidFill>
                <a:latin typeface="Arial" panose="020B0604020202020204" pitchFamily="34" charset="0"/>
                <a:cs typeface="Arial" panose="020B0604020202020204" pitchFamily="34" charset="0"/>
              </a:rPr>
              <a:t>181</a:t>
            </a:r>
            <a:r>
              <a:rPr lang="en-US" sz="3600" dirty="0" smtClean="0">
                <a:solidFill>
                  <a:srgbClr val="002060"/>
                </a:solidFill>
                <a:latin typeface="Arial" panose="020B0604020202020204" pitchFamily="34" charset="0"/>
                <a:cs typeface="Arial" panose="020B0604020202020204" pitchFamily="34" charset="0"/>
              </a:rPr>
              <a:t> using the Roche </a:t>
            </a:r>
            <a:r>
              <a:rPr lang="en-US" sz="3600" dirty="0" err="1" smtClean="0">
                <a:solidFill>
                  <a:srgbClr val="002060"/>
                </a:solidFill>
                <a:latin typeface="Arial" panose="020B0604020202020204" pitchFamily="34" charset="0"/>
                <a:cs typeface="Arial" panose="020B0604020202020204" pitchFamily="34" charset="0"/>
              </a:rPr>
              <a:t>Elecsys</a:t>
            </a:r>
            <a:r>
              <a:rPr lang="en-US" sz="3600" dirty="0" smtClean="0">
                <a:solidFill>
                  <a:srgbClr val="002060"/>
                </a:solidFill>
                <a:latin typeface="Arial" panose="020B0604020202020204" pitchFamily="34" charset="0"/>
                <a:cs typeface="Arial" panose="020B0604020202020204" pitchFamily="34" charset="0"/>
              </a:rPr>
              <a:t> fully automated immunoassay platform</a:t>
            </a:r>
            <a:endParaRPr lang="en-US" sz="3600" baseline="-250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a:buClr>
                <a:srgbClr val="C00000"/>
              </a:buClr>
              <a:buSzPct val="125000"/>
            </a:pPr>
            <a:r>
              <a:rPr lang="en-US" sz="2400" dirty="0" smtClean="0">
                <a:latin typeface="Arial" panose="020B0604020202020204" pitchFamily="34" charset="0"/>
                <a:cs typeface="Arial" panose="020B0604020202020204" pitchFamily="34" charset="0"/>
              </a:rPr>
              <a:t>Rationale for moving from RUO to full automation</a:t>
            </a:r>
          </a:p>
          <a:p>
            <a:pPr>
              <a:buClr>
                <a:srgbClr val="C00000"/>
              </a:buClr>
              <a:buSzPct val="125000"/>
            </a:pPr>
            <a:r>
              <a:rPr lang="en-US" sz="2400" dirty="0" smtClean="0">
                <a:latin typeface="Arial" panose="020B0604020202020204" pitchFamily="34" charset="0"/>
                <a:cs typeface="Arial" panose="020B0604020202020204" pitchFamily="34" charset="0"/>
              </a:rPr>
              <a:t>Validation of A</a:t>
            </a:r>
            <a:r>
              <a:rPr lang="en-US" sz="2400" dirty="0" smtClean="0">
                <a:latin typeface="Symbol" panose="05050102010706020507" pitchFamily="18" charset="2"/>
                <a:cs typeface="Arial" panose="020B0604020202020204" pitchFamily="34" charset="0"/>
              </a:rPr>
              <a:t>b</a:t>
            </a:r>
            <a:r>
              <a:rPr lang="en-US" sz="2400" baseline="-25000" dirty="0" smtClean="0">
                <a:latin typeface="Arial" panose="020B0604020202020204" pitchFamily="34" charset="0"/>
                <a:cs typeface="Arial" panose="020B0604020202020204" pitchFamily="34" charset="0"/>
              </a:rPr>
              <a:t>1-42 </a:t>
            </a:r>
            <a:r>
              <a:rPr lang="en-US" sz="2400" dirty="0" smtClean="0">
                <a:latin typeface="Arial" panose="020B0604020202020204" pitchFamily="34" charset="0"/>
                <a:cs typeface="Arial" panose="020B0604020202020204" pitchFamily="34" charset="0"/>
              </a:rPr>
              <a:t>for precision, accuracy, and clinical performance</a:t>
            </a:r>
            <a:endParaRPr lang="en-US" sz="2400" baseline="-25000" dirty="0" smtClean="0">
              <a:latin typeface="Arial" panose="020B0604020202020204" pitchFamily="34" charset="0"/>
              <a:cs typeface="Arial" panose="020B0604020202020204" pitchFamily="34" charset="0"/>
            </a:endParaRPr>
          </a:p>
          <a:p>
            <a:pPr>
              <a:buClr>
                <a:srgbClr val="C00000"/>
              </a:buClr>
              <a:buSzPct val="125000"/>
            </a:pPr>
            <a:r>
              <a:rPr lang="en-US" sz="2400" dirty="0" smtClean="0">
                <a:latin typeface="Arial" panose="020B0604020202020204" pitchFamily="34" charset="0"/>
                <a:cs typeface="Arial" panose="020B0604020202020204" pitchFamily="34" charset="0"/>
              </a:rPr>
              <a:t>General statistics for </a:t>
            </a:r>
            <a:r>
              <a:rPr lang="en-US" sz="2400" dirty="0">
                <a:latin typeface="Arial" panose="020B0604020202020204" pitchFamily="34" charset="0"/>
                <a:cs typeface="Arial" panose="020B0604020202020204" pitchFamily="34" charset="0"/>
              </a:rPr>
              <a:t>A</a:t>
            </a:r>
            <a:r>
              <a:rPr lang="en-US" sz="2400" dirty="0">
                <a:latin typeface="Symbol" panose="05050102010706020507" pitchFamily="18" charset="2"/>
                <a:cs typeface="Arial" panose="020B0604020202020204" pitchFamily="34" charset="0"/>
              </a:rPr>
              <a:t>b</a:t>
            </a:r>
            <a:r>
              <a:rPr lang="en-US" sz="2400" baseline="-25000" dirty="0">
                <a:latin typeface="Arial" panose="020B0604020202020204" pitchFamily="34" charset="0"/>
                <a:cs typeface="Arial" panose="020B0604020202020204" pitchFamily="34" charset="0"/>
              </a:rPr>
              <a:t>1-42</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t-tau, p-tau</a:t>
            </a:r>
            <a:r>
              <a:rPr lang="en-US" sz="2400" baseline="-25000" dirty="0" smtClean="0">
                <a:latin typeface="Arial" panose="020B0604020202020204" pitchFamily="34" charset="0"/>
                <a:cs typeface="Arial" panose="020B0604020202020204" pitchFamily="34" charset="0"/>
              </a:rPr>
              <a:t>181</a:t>
            </a:r>
            <a:r>
              <a:rPr lang="en-US" sz="2400" dirty="0" smtClean="0">
                <a:latin typeface="Arial" panose="020B0604020202020204" pitchFamily="34" charset="0"/>
                <a:cs typeface="Arial" panose="020B0604020202020204" pitchFamily="34" charset="0"/>
              </a:rPr>
              <a:t>, t-tau/A</a:t>
            </a:r>
            <a:r>
              <a:rPr lang="en-US" sz="2400" dirty="0" smtClean="0">
                <a:latin typeface="Symbol" panose="05050102010706020507" pitchFamily="18" charset="2"/>
                <a:cs typeface="Arial" panose="020B0604020202020204" pitchFamily="34" charset="0"/>
              </a:rPr>
              <a:t>b</a:t>
            </a:r>
            <a:r>
              <a:rPr lang="en-US" sz="2400" baseline="-25000" dirty="0" smtClean="0">
                <a:latin typeface="Arial" panose="020B0604020202020204" pitchFamily="34" charset="0"/>
                <a:cs typeface="Arial" panose="020B0604020202020204" pitchFamily="34" charset="0"/>
              </a:rPr>
              <a:t>1-42</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p-tau</a:t>
            </a:r>
            <a:r>
              <a:rPr lang="en-US" sz="2400" baseline="-25000" dirty="0" smtClean="0">
                <a:latin typeface="Arial" panose="020B0604020202020204" pitchFamily="34" charset="0"/>
                <a:cs typeface="Arial" panose="020B0604020202020204" pitchFamily="34" charset="0"/>
              </a:rPr>
              <a:t>181</a:t>
            </a:r>
            <a:r>
              <a:rPr lang="en-US" sz="2400" dirty="0" smtClean="0">
                <a:latin typeface="Arial" panose="020B0604020202020204" pitchFamily="34" charset="0"/>
                <a:cs typeface="Arial" panose="020B0604020202020204" pitchFamily="34" charset="0"/>
              </a:rPr>
              <a:t>/A</a:t>
            </a:r>
            <a:r>
              <a:rPr lang="en-US" sz="2400" dirty="0" smtClean="0">
                <a:latin typeface="Symbol" panose="05050102010706020507" pitchFamily="18" charset="2"/>
                <a:cs typeface="Arial" panose="020B0604020202020204" pitchFamily="34" charset="0"/>
              </a:rPr>
              <a:t>b</a:t>
            </a:r>
            <a:r>
              <a:rPr lang="en-US" sz="2400" baseline="-25000" dirty="0" smtClean="0">
                <a:latin typeface="Arial" panose="020B0604020202020204" pitchFamily="34" charset="0"/>
                <a:cs typeface="Arial" panose="020B0604020202020204" pitchFamily="34" charset="0"/>
              </a:rPr>
              <a:t>1-42</a:t>
            </a:r>
            <a:r>
              <a:rPr lang="en-US" sz="2400" dirty="0" smtClean="0">
                <a:latin typeface="Arial" panose="020B0604020202020204" pitchFamily="34" charset="0"/>
                <a:cs typeface="Arial" panose="020B0604020202020204" pitchFamily="34" charset="0"/>
              </a:rPr>
              <a:t> in the ADNI1/GO/2 CSF samples</a:t>
            </a:r>
          </a:p>
          <a:p>
            <a:pPr>
              <a:buClr>
                <a:srgbClr val="C00000"/>
              </a:buClr>
              <a:buSzPct val="125000"/>
            </a:pPr>
            <a:r>
              <a:rPr lang="en-US" sz="2400" dirty="0" smtClean="0">
                <a:latin typeface="Arial" panose="020B0604020202020204" pitchFamily="34" charset="0"/>
                <a:cs typeface="Arial" panose="020B0604020202020204" pitchFamily="34" charset="0"/>
              </a:rPr>
              <a:t>Histogram distributions for A</a:t>
            </a:r>
            <a:r>
              <a:rPr lang="en-US" sz="2400" dirty="0" smtClean="0">
                <a:latin typeface="Symbol" panose="05050102010706020507" pitchFamily="18" charset="2"/>
                <a:cs typeface="Arial" panose="020B0604020202020204" pitchFamily="34" charset="0"/>
              </a:rPr>
              <a:t>b</a:t>
            </a:r>
            <a:r>
              <a:rPr lang="en-US" sz="2400" baseline="-25000" dirty="0" smtClean="0">
                <a:latin typeface="Arial" panose="020B0604020202020204" pitchFamily="34" charset="0"/>
                <a:cs typeface="Arial" panose="020B0604020202020204" pitchFamily="34" charset="0"/>
              </a:rPr>
              <a:t>1-42</a:t>
            </a:r>
            <a:r>
              <a:rPr lang="en-US" sz="2400" dirty="0" smtClean="0">
                <a:latin typeface="Arial" panose="020B0604020202020204" pitchFamily="34" charset="0"/>
                <a:cs typeface="Arial" panose="020B0604020202020204" pitchFamily="34" charset="0"/>
              </a:rPr>
              <a:t>, t-tau/A</a:t>
            </a:r>
            <a:r>
              <a:rPr lang="en-US" sz="2400" dirty="0" smtClean="0">
                <a:latin typeface="Symbol" panose="05050102010706020507" pitchFamily="18" charset="2"/>
                <a:cs typeface="Arial" panose="020B0604020202020204" pitchFamily="34" charset="0"/>
              </a:rPr>
              <a:t>b</a:t>
            </a:r>
            <a:r>
              <a:rPr lang="en-US" sz="2400" baseline="-25000" dirty="0" smtClean="0">
                <a:latin typeface="Arial" panose="020B0604020202020204" pitchFamily="34" charset="0"/>
                <a:cs typeface="Arial" panose="020B0604020202020204" pitchFamily="34" charset="0"/>
              </a:rPr>
              <a:t>1-42</a:t>
            </a:r>
            <a:r>
              <a:rPr lang="en-US" sz="2400" dirty="0" smtClean="0">
                <a:latin typeface="Arial" panose="020B0604020202020204" pitchFamily="34" charset="0"/>
                <a:cs typeface="Arial" panose="020B0604020202020204" pitchFamily="34" charset="0"/>
              </a:rPr>
              <a:t>, p-tau</a:t>
            </a:r>
            <a:r>
              <a:rPr lang="en-US" sz="2400" baseline="-25000" dirty="0" smtClean="0">
                <a:latin typeface="Arial" panose="020B0604020202020204" pitchFamily="34" charset="0"/>
                <a:cs typeface="Arial" panose="020B0604020202020204" pitchFamily="34" charset="0"/>
              </a:rPr>
              <a:t>181</a:t>
            </a:r>
          </a:p>
          <a:p>
            <a:pPr>
              <a:buClr>
                <a:srgbClr val="C00000"/>
              </a:buClr>
              <a:buSzPct val="125000"/>
            </a:pPr>
            <a:r>
              <a:rPr lang="en-US" sz="2400" dirty="0" smtClean="0">
                <a:latin typeface="Arial" panose="020B0604020202020204" pitchFamily="34" charset="0"/>
                <a:cs typeface="Arial" panose="020B0604020202020204" pitchFamily="34" charset="0"/>
              </a:rPr>
              <a:t>Distributions based on FBP amyloid-</a:t>
            </a:r>
            <a:r>
              <a:rPr lang="en-US" sz="2400" dirty="0" smtClean="0">
                <a:latin typeface="Symbol" panose="05050102010706020507" pitchFamily="18" charset="2"/>
                <a:cs typeface="Arial" panose="020B0604020202020204" pitchFamily="34" charset="0"/>
              </a:rPr>
              <a:t>b</a:t>
            </a:r>
            <a:r>
              <a:rPr lang="en-US" sz="2400" dirty="0" smtClean="0">
                <a:latin typeface="Arial" panose="020B0604020202020204" pitchFamily="34" charset="0"/>
                <a:cs typeface="Arial" panose="020B0604020202020204" pitchFamily="34" charset="0"/>
              </a:rPr>
              <a:t> PET + or –</a:t>
            </a:r>
          </a:p>
          <a:p>
            <a:pPr>
              <a:buClr>
                <a:srgbClr val="C00000"/>
              </a:buClr>
              <a:buSzPct val="125000"/>
            </a:pPr>
            <a:r>
              <a:rPr lang="en-US" sz="2400" dirty="0" err="1" smtClean="0">
                <a:latin typeface="Arial" panose="020B0604020202020204" pitchFamily="34" charset="0"/>
                <a:cs typeface="Arial" panose="020B0604020202020204" pitchFamily="34" charset="0"/>
              </a:rPr>
              <a:t>Cutpoint</a:t>
            </a:r>
            <a:r>
              <a:rPr lang="en-US" sz="2400" dirty="0" smtClean="0">
                <a:latin typeface="Arial" panose="020B0604020202020204" pitchFamily="34" charset="0"/>
                <a:cs typeface="Arial" panose="020B0604020202020204" pitchFamily="34" charset="0"/>
              </a:rPr>
              <a:t> determinations</a:t>
            </a:r>
          </a:p>
          <a:p>
            <a:pPr>
              <a:buClr>
                <a:srgbClr val="C00000"/>
              </a:buClr>
              <a:buSzPct val="125000"/>
            </a:pPr>
            <a:r>
              <a:rPr lang="en-US" sz="2400" dirty="0">
                <a:latin typeface="Arial" panose="020B0604020202020204" pitchFamily="34" charset="0"/>
                <a:cs typeface="Arial" panose="020B0604020202020204" pitchFamily="34" charset="0"/>
              </a:rPr>
              <a:t>Collaborative study with </a:t>
            </a:r>
            <a:r>
              <a:rPr lang="en-US" sz="2400" dirty="0" err="1" smtClean="0">
                <a:latin typeface="Arial" panose="020B0604020202020204" pitchFamily="34" charset="0"/>
                <a:cs typeface="Arial" panose="020B0604020202020204" pitchFamily="34" charset="0"/>
              </a:rPr>
              <a:t>BioFINDER</a:t>
            </a:r>
            <a:endParaRPr lang="en-US" sz="2400" dirty="0" smtClean="0">
              <a:latin typeface="Arial" panose="020B0604020202020204" pitchFamily="34" charset="0"/>
              <a:cs typeface="Arial" panose="020B0604020202020204" pitchFamily="34" charset="0"/>
            </a:endParaRPr>
          </a:p>
          <a:p>
            <a:pPr>
              <a:buClr>
                <a:srgbClr val="C00000"/>
              </a:buClr>
              <a:buSzPct val="125000"/>
            </a:pPr>
            <a:r>
              <a:rPr lang="en-US" sz="2400" dirty="0" smtClean="0">
                <a:latin typeface="Arial" panose="020B0604020202020204" pitchFamily="34" charset="0"/>
                <a:cs typeface="Arial" panose="020B0604020202020204" pitchFamily="34" charset="0"/>
              </a:rPr>
              <a:t>Concordance with FBP amyloid-</a:t>
            </a:r>
            <a:r>
              <a:rPr lang="en-US" sz="2400" dirty="0" smtClean="0">
                <a:latin typeface="Symbol" panose="05050102010706020507" pitchFamily="18" charset="2"/>
                <a:cs typeface="Arial" panose="020B0604020202020204" pitchFamily="34" charset="0"/>
              </a:rPr>
              <a:t>b</a:t>
            </a:r>
            <a:r>
              <a:rPr lang="en-US" sz="2400" dirty="0" smtClean="0">
                <a:latin typeface="Arial" panose="020B0604020202020204" pitchFamily="34" charset="0"/>
                <a:cs typeface="Arial" panose="020B0604020202020204" pitchFamily="34" charset="0"/>
              </a:rPr>
              <a:t> PET</a:t>
            </a:r>
          </a:p>
          <a:p>
            <a:pPr>
              <a:buClr>
                <a:srgbClr val="C00000"/>
              </a:buClr>
              <a:buSzPct val="125000"/>
            </a:pPr>
            <a:r>
              <a:rPr lang="en-US" sz="2400" dirty="0" smtClean="0">
                <a:latin typeface="Arial" panose="020B0604020202020204" pitchFamily="34" charset="0"/>
                <a:cs typeface="Arial" panose="020B0604020202020204" pitchFamily="34" charset="0"/>
              </a:rPr>
              <a:t>Prediction of cognitive decline(</a:t>
            </a:r>
            <a:r>
              <a:rPr lang="en-US" sz="2400" dirty="0" err="1" smtClean="0">
                <a:latin typeface="Arial" panose="020B0604020202020204" pitchFamily="34" charset="0"/>
                <a:cs typeface="Arial" panose="020B0604020202020204" pitchFamily="34" charset="0"/>
              </a:rPr>
              <a:t>CDRsob</a:t>
            </a:r>
            <a:r>
              <a:rPr lang="en-US" sz="2400" dirty="0" smtClean="0">
                <a:latin typeface="Arial" panose="020B0604020202020204" pitchFamily="34" charset="0"/>
                <a:cs typeface="Arial" panose="020B0604020202020204" pitchFamily="34" charset="0"/>
              </a:rPr>
              <a:t>)</a:t>
            </a:r>
          </a:p>
          <a:p>
            <a:pPr>
              <a:buClr>
                <a:srgbClr val="C00000"/>
              </a:buClr>
              <a:buSzPct val="125000"/>
            </a:pPr>
            <a:r>
              <a:rPr lang="en-US" sz="2400" dirty="0" smtClean="0">
                <a:latin typeface="Arial" panose="020B0604020202020204" pitchFamily="34" charset="0"/>
                <a:cs typeface="Arial" panose="020B0604020202020204" pitchFamily="34" charset="0"/>
              </a:rPr>
              <a:t>Summary</a:t>
            </a:r>
          </a:p>
          <a:p>
            <a:pPr>
              <a:buClr>
                <a:srgbClr val="C00000"/>
              </a:buClr>
              <a:buSzPct val="125000"/>
            </a:pPr>
            <a:endParaRPr lang="en-US" dirty="0"/>
          </a:p>
        </p:txBody>
      </p:sp>
    </p:spTree>
    <p:extLst>
      <p:ext uri="{BB962C8B-B14F-4D97-AF65-F5344CB8AC3E}">
        <p14:creationId xmlns:p14="http://schemas.microsoft.com/office/powerpoint/2010/main" val="2680182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sz="4000" dirty="0" smtClean="0">
                <a:solidFill>
                  <a:schemeClr val="tx2">
                    <a:lumMod val="75000"/>
                  </a:schemeClr>
                </a:solidFill>
                <a:latin typeface="Arial" panose="020B0604020202020204" pitchFamily="34" charset="0"/>
                <a:cs typeface="Arial" panose="020B0604020202020204" pitchFamily="34" charset="0"/>
              </a:rPr>
              <a:t>Method validation studies at </a:t>
            </a:r>
            <a:r>
              <a:rPr lang="en-US" sz="4000" dirty="0" err="1" smtClean="0">
                <a:solidFill>
                  <a:schemeClr val="tx2">
                    <a:lumMod val="75000"/>
                  </a:schemeClr>
                </a:solidFill>
                <a:latin typeface="Arial" panose="020B0604020202020204" pitchFamily="34" charset="0"/>
                <a:cs typeface="Arial" panose="020B0604020202020204" pitchFamily="34" charset="0"/>
              </a:rPr>
              <a:t>UPenn</a:t>
            </a:r>
            <a:r>
              <a:rPr lang="en-US" sz="4000" dirty="0" smtClean="0">
                <a:solidFill>
                  <a:schemeClr val="tx2">
                    <a:lumMod val="75000"/>
                  </a:schemeClr>
                </a:solidFill>
                <a:latin typeface="Arial" panose="020B0604020202020204" pitchFamily="34" charset="0"/>
                <a:cs typeface="Arial" panose="020B0604020202020204" pitchFamily="34" charset="0"/>
              </a:rPr>
              <a:t>: Roche </a:t>
            </a:r>
            <a:r>
              <a:rPr lang="en-US" sz="4000" dirty="0" err="1" smtClean="0">
                <a:solidFill>
                  <a:schemeClr val="tx2">
                    <a:lumMod val="75000"/>
                  </a:schemeClr>
                </a:solidFill>
                <a:latin typeface="Arial" panose="020B0604020202020204" pitchFamily="34" charset="0"/>
                <a:cs typeface="Arial" panose="020B0604020202020204" pitchFamily="34" charset="0"/>
              </a:rPr>
              <a:t>Elecsys</a:t>
            </a:r>
            <a:r>
              <a:rPr lang="en-US" sz="4000" dirty="0" smtClean="0">
                <a:solidFill>
                  <a:schemeClr val="tx2">
                    <a:lumMod val="75000"/>
                  </a:schemeClr>
                </a:solidFill>
                <a:latin typeface="Arial" panose="020B0604020202020204" pitchFamily="34" charset="0"/>
                <a:cs typeface="Arial" panose="020B0604020202020204" pitchFamily="34" charset="0"/>
              </a:rPr>
              <a:t> immunoassay</a:t>
            </a:r>
            <a:endParaRPr lang="en-US" sz="4000" dirty="0">
              <a:solidFill>
                <a:schemeClr val="tx2">
                  <a:lumMod val="75000"/>
                </a:schemeClr>
              </a:solidFill>
              <a:latin typeface="Arial" panose="020B0604020202020204" pitchFamily="34" charset="0"/>
              <a:cs typeface="Arial" panose="020B0604020202020204" pitchFamily="34" charset="0"/>
            </a:endParaRPr>
          </a:p>
        </p:txBody>
      </p:sp>
      <p:sp>
        <p:nvSpPr>
          <p:cNvPr id="6147" name="Content Placeholder 4"/>
          <p:cNvSpPr>
            <a:spLocks noGrp="1"/>
          </p:cNvSpPr>
          <p:nvPr>
            <p:ph idx="1"/>
          </p:nvPr>
        </p:nvSpPr>
        <p:spPr/>
        <p:txBody>
          <a:bodyPr/>
          <a:lstStyle/>
          <a:p>
            <a:pPr marL="0" indent="0" eaLnBrk="1" hangingPunct="1">
              <a:buFont typeface="Arial" charset="0"/>
              <a:buNone/>
            </a:pPr>
            <a:r>
              <a:rPr lang="en-US" u="sng" dirty="0" smtClean="0">
                <a:latin typeface="Arial" panose="020B0604020202020204" pitchFamily="34" charset="0"/>
                <a:cs typeface="Arial" panose="020B0604020202020204" pitchFamily="34" charset="0"/>
              </a:rPr>
              <a:t>CSF A</a:t>
            </a:r>
            <a:r>
              <a:rPr lang="en-US" u="sng" dirty="0" smtClean="0">
                <a:latin typeface="Symbol" panose="05050102010706020507" pitchFamily="18" charset="2"/>
                <a:cs typeface="Arial" panose="020B0604020202020204" pitchFamily="34" charset="0"/>
              </a:rPr>
              <a:t>b</a:t>
            </a:r>
            <a:r>
              <a:rPr lang="en-US" u="sng" dirty="0" smtClean="0">
                <a:latin typeface="Arial" panose="020B0604020202020204" pitchFamily="34" charset="0"/>
                <a:cs typeface="Arial" panose="020B0604020202020204" pitchFamily="34" charset="0"/>
              </a:rPr>
              <a:t>1-42:</a:t>
            </a:r>
          </a:p>
          <a:p>
            <a:pPr lvl="1" eaLnBrk="1" hangingPunct="1"/>
            <a:r>
              <a:rPr lang="en-US" sz="2400" dirty="0" smtClean="0">
                <a:latin typeface="Arial" panose="020B0604020202020204" pitchFamily="34" charset="0"/>
                <a:cs typeface="Arial" panose="020B0604020202020204" pitchFamily="34" charset="0"/>
              </a:rPr>
              <a:t>Analytical studies</a:t>
            </a:r>
          </a:p>
          <a:p>
            <a:pPr lvl="2" eaLnBrk="1" hangingPunct="1">
              <a:buClr>
                <a:srgbClr val="C00000"/>
              </a:buClr>
              <a:buSzPct val="125000"/>
            </a:pPr>
            <a:r>
              <a:rPr lang="en-US" sz="2000" dirty="0" smtClean="0">
                <a:latin typeface="Arial" panose="020B0604020202020204" pitchFamily="34" charset="0"/>
                <a:cs typeface="Arial" panose="020B0604020202020204" pitchFamily="34" charset="0"/>
              </a:rPr>
              <a:t>Short and long-term precision studies</a:t>
            </a:r>
          </a:p>
          <a:p>
            <a:pPr lvl="2" eaLnBrk="1" hangingPunct="1">
              <a:buClr>
                <a:srgbClr val="C00000"/>
              </a:buClr>
              <a:buSzPct val="125000"/>
            </a:pPr>
            <a:r>
              <a:rPr lang="en-US" sz="2000" dirty="0" smtClean="0">
                <a:latin typeface="Arial" panose="020B0604020202020204" pitchFamily="34" charset="0"/>
                <a:cs typeface="Arial" panose="020B0604020202020204" pitchFamily="34" charset="0"/>
              </a:rPr>
              <a:t>Linearity</a:t>
            </a:r>
          </a:p>
          <a:p>
            <a:pPr lvl="2" eaLnBrk="1" hangingPunct="1">
              <a:buClr>
                <a:srgbClr val="C00000"/>
              </a:buClr>
              <a:buSzPct val="125000"/>
            </a:pPr>
            <a:r>
              <a:rPr lang="en-US" sz="2000" dirty="0" smtClean="0">
                <a:latin typeface="Arial" panose="020B0604020202020204" pitchFamily="34" charset="0"/>
                <a:cs typeface="Arial" panose="020B0604020202020204" pitchFamily="34" charset="0"/>
              </a:rPr>
              <a:t>Comparison of </a:t>
            </a:r>
            <a:r>
              <a:rPr lang="en-US" sz="2000" dirty="0" err="1" smtClean="0">
                <a:latin typeface="Arial" panose="020B0604020202020204" pitchFamily="34" charset="0"/>
                <a:cs typeface="Arial" panose="020B0604020202020204" pitchFamily="34" charset="0"/>
              </a:rPr>
              <a:t>Elecsys</a:t>
            </a:r>
            <a:r>
              <a:rPr lang="en-US" sz="2000" dirty="0" smtClean="0">
                <a:latin typeface="Arial" panose="020B0604020202020204" pitchFamily="34" charset="0"/>
                <a:cs typeface="Arial" panose="020B0604020202020204" pitchFamily="34" charset="0"/>
              </a:rPr>
              <a:t> between </a:t>
            </a:r>
            <a:r>
              <a:rPr lang="en-US" sz="2000" dirty="0" err="1" smtClean="0">
                <a:latin typeface="Arial" panose="020B0604020202020204" pitchFamily="34" charset="0"/>
                <a:cs typeface="Arial" panose="020B0604020202020204" pitchFamily="34" charset="0"/>
              </a:rPr>
              <a:t>UPenn</a:t>
            </a:r>
            <a:r>
              <a:rPr lang="en-US" sz="2000" dirty="0" smtClean="0">
                <a:latin typeface="Arial" panose="020B0604020202020204" pitchFamily="34" charset="0"/>
                <a:cs typeface="Arial" panose="020B0604020202020204" pitchFamily="34" charset="0"/>
              </a:rPr>
              <a:t> and Roche</a:t>
            </a:r>
          </a:p>
          <a:p>
            <a:pPr lvl="2" eaLnBrk="1" hangingPunct="1">
              <a:buClr>
                <a:srgbClr val="C00000"/>
              </a:buClr>
              <a:buSzPct val="125000"/>
            </a:pPr>
            <a:r>
              <a:rPr lang="en-US" sz="2000" dirty="0" smtClean="0">
                <a:latin typeface="Arial" panose="020B0604020202020204" pitchFamily="34" charset="0"/>
                <a:cs typeface="Arial" panose="020B0604020202020204" pitchFamily="34" charset="0"/>
              </a:rPr>
              <a:t>Comparison with a reference </a:t>
            </a:r>
            <a:r>
              <a:rPr lang="en-US" sz="2000" dirty="0" err="1" smtClean="0">
                <a:latin typeface="Arial" panose="020B0604020202020204" pitchFamily="34" charset="0"/>
                <a:cs typeface="Arial" panose="020B0604020202020204" pitchFamily="34" charset="0"/>
              </a:rPr>
              <a:t>mrm</a:t>
            </a:r>
            <a:r>
              <a:rPr lang="en-US" sz="2000" dirty="0" smtClean="0">
                <a:latin typeface="Arial" panose="020B0604020202020204" pitchFamily="34" charset="0"/>
                <a:cs typeface="Arial" panose="020B0604020202020204" pitchFamily="34" charset="0"/>
              </a:rPr>
              <a:t>/mass spectrometry method</a:t>
            </a:r>
          </a:p>
          <a:p>
            <a:pPr lvl="2" eaLnBrk="1" hangingPunct="1">
              <a:buClr>
                <a:srgbClr val="C00000"/>
              </a:buClr>
              <a:buSzPct val="125000"/>
            </a:pPr>
            <a:r>
              <a:rPr lang="en-US" sz="2000" dirty="0" smtClean="0">
                <a:latin typeface="Arial" panose="020B0604020202020204" pitchFamily="34" charset="0"/>
                <a:cs typeface="Arial" panose="020B0604020202020204" pitchFamily="34" charset="0"/>
              </a:rPr>
              <a:t>Comparison with the RUO AlzBio3 immunoassay</a:t>
            </a:r>
          </a:p>
          <a:p>
            <a:pPr lvl="2" eaLnBrk="1" hangingPunct="1">
              <a:buClr>
                <a:srgbClr val="C00000"/>
              </a:buClr>
              <a:buSzPct val="125000"/>
            </a:pPr>
            <a:r>
              <a:rPr lang="en-US" sz="2000" dirty="0" smtClean="0">
                <a:latin typeface="Arial" panose="020B0604020202020204" pitchFamily="34" charset="0"/>
                <a:cs typeface="Arial" panose="020B0604020202020204" pitchFamily="34" charset="0"/>
              </a:rPr>
              <a:t>Two sets of non-ADNI CSF samples utilized(250 residual CSF from routine clinic patients; 129 CSFs from the </a:t>
            </a:r>
            <a:r>
              <a:rPr lang="en-US" sz="2000" dirty="0" err="1" smtClean="0">
                <a:latin typeface="Arial" panose="020B0604020202020204" pitchFamily="34" charset="0"/>
                <a:cs typeface="Arial" panose="020B0604020202020204" pitchFamily="34" charset="0"/>
              </a:rPr>
              <a:t>UPenn</a:t>
            </a:r>
            <a:r>
              <a:rPr lang="en-US" sz="2000" dirty="0" smtClean="0">
                <a:latin typeface="Arial" panose="020B0604020202020204" pitchFamily="34" charset="0"/>
                <a:cs typeface="Arial" panose="020B0604020202020204" pitchFamily="34" charset="0"/>
              </a:rPr>
              <a:t> ADRC)</a:t>
            </a:r>
          </a:p>
          <a:p>
            <a:pPr lvl="1" eaLnBrk="1" hangingPunct="1"/>
            <a:r>
              <a:rPr lang="en-US" sz="2400" dirty="0" smtClean="0">
                <a:latin typeface="Arial" panose="020B0604020202020204" pitchFamily="34" charset="0"/>
                <a:cs typeface="Arial" panose="020B0604020202020204" pitchFamily="34" charset="0"/>
              </a:rPr>
              <a:t>ROC analyses for AD vs HC in 129 CSFs from the </a:t>
            </a:r>
            <a:r>
              <a:rPr lang="en-US" sz="2400" dirty="0" err="1" smtClean="0">
                <a:latin typeface="Arial" panose="020B0604020202020204" pitchFamily="34" charset="0"/>
                <a:cs typeface="Arial" panose="020B0604020202020204" pitchFamily="34" charset="0"/>
              </a:rPr>
              <a:t>UPenn</a:t>
            </a:r>
            <a:r>
              <a:rPr lang="en-US" sz="2400" dirty="0" smtClean="0">
                <a:latin typeface="Arial" panose="020B0604020202020204" pitchFamily="34" charset="0"/>
                <a:cs typeface="Arial" panose="020B0604020202020204" pitchFamily="34" charset="0"/>
              </a:rPr>
              <a:t> ADRC(62 AD, 67 HC)</a:t>
            </a:r>
          </a:p>
        </p:txBody>
      </p:sp>
    </p:spTree>
    <p:extLst>
      <p:ext uri="{BB962C8B-B14F-4D97-AF65-F5344CB8AC3E}">
        <p14:creationId xmlns:p14="http://schemas.microsoft.com/office/powerpoint/2010/main" val="3219926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6688" y="609600"/>
            <a:ext cx="9525000" cy="5386090"/>
          </a:xfrm>
          <a:prstGeom prst="rect">
            <a:avLst/>
          </a:prstGeom>
        </p:spPr>
        <p:txBody>
          <a:bodyPr>
            <a:spAutoFit/>
          </a:bodyPr>
          <a:lstStyle/>
          <a:p>
            <a:pPr fontAlgn="auto">
              <a:spcBef>
                <a:spcPts val="0"/>
              </a:spcBef>
              <a:spcAft>
                <a:spcPts val="0"/>
              </a:spcAft>
              <a:defRPr/>
            </a:pPr>
            <a:endParaRPr lang="de-DE" sz="1000" dirty="0">
              <a:latin typeface="+mn-lt"/>
              <a:cs typeface="+mn-cs"/>
            </a:endParaRPr>
          </a:p>
          <a:p>
            <a:pPr fontAlgn="auto">
              <a:spcBef>
                <a:spcPts val="0"/>
              </a:spcBef>
              <a:spcAft>
                <a:spcPts val="0"/>
              </a:spcAft>
              <a:defRPr/>
            </a:pPr>
            <a:r>
              <a:rPr lang="de-DE" dirty="0">
                <a:latin typeface="+mn-lt"/>
                <a:cs typeface="+mn-cs"/>
              </a:rPr>
              <a:t>UPENN/Roche comparison (both use Roche Elecsys,15 CSF pools): PB regression—Y = 1.04X - 24.8;                    Pearson‘s r = 0.994</a:t>
            </a:r>
          </a:p>
          <a:p>
            <a:pPr marL="285750" indent="-285750" fontAlgn="auto">
              <a:spcBef>
                <a:spcPts val="0"/>
              </a:spcBef>
              <a:spcAft>
                <a:spcPts val="0"/>
              </a:spcAft>
              <a:buFont typeface="Arial" panose="020B0604020202020204" pitchFamily="34" charset="0"/>
              <a:buChar char="•"/>
              <a:defRPr/>
            </a:pPr>
            <a:endParaRPr lang="de-DE" dirty="0">
              <a:latin typeface="+mn-lt"/>
              <a:cs typeface="+mn-cs"/>
            </a:endParaRPr>
          </a:p>
          <a:p>
            <a:pPr marL="285750" indent="-285750" fontAlgn="auto">
              <a:spcBef>
                <a:spcPts val="0"/>
              </a:spcBef>
              <a:spcAft>
                <a:spcPts val="0"/>
              </a:spcAft>
              <a:buClr>
                <a:srgbClr val="800000"/>
              </a:buClr>
              <a:buSzPct val="125000"/>
              <a:buFont typeface="Arial" panose="020B0604020202020204" pitchFamily="34" charset="0"/>
              <a:buChar char="•"/>
              <a:defRPr/>
            </a:pPr>
            <a:r>
              <a:rPr lang="de-DE" dirty="0">
                <a:latin typeface="+mn-lt"/>
                <a:cs typeface="+mn-cs"/>
              </a:rPr>
              <a:t>Bias at cut-off &lt;10%</a:t>
            </a:r>
          </a:p>
          <a:p>
            <a:pPr marL="285750" indent="-285750" fontAlgn="auto">
              <a:spcBef>
                <a:spcPts val="0"/>
              </a:spcBef>
              <a:spcAft>
                <a:spcPts val="0"/>
              </a:spcAft>
              <a:buClr>
                <a:srgbClr val="800000"/>
              </a:buClr>
              <a:buSzPct val="125000"/>
              <a:buFont typeface="Arial" panose="020B0604020202020204" pitchFamily="34" charset="0"/>
              <a:buChar char="•"/>
              <a:defRPr/>
            </a:pPr>
            <a:r>
              <a:rPr lang="de-DE" dirty="0">
                <a:latin typeface="+mn-lt"/>
                <a:cs typeface="+mn-cs"/>
              </a:rPr>
              <a:t>Slope is within 1.0 ± 0.1</a:t>
            </a:r>
          </a:p>
          <a:p>
            <a:pPr fontAlgn="auto">
              <a:spcBef>
                <a:spcPts val="0"/>
              </a:spcBef>
              <a:spcAft>
                <a:spcPts val="0"/>
              </a:spcAft>
              <a:defRPr/>
            </a:pPr>
            <a:endParaRPr lang="de-DE" dirty="0">
              <a:latin typeface="+mn-lt"/>
              <a:cs typeface="+mn-cs"/>
            </a:endParaRPr>
          </a:p>
          <a:p>
            <a:pPr fontAlgn="auto">
              <a:spcBef>
                <a:spcPts val="0"/>
              </a:spcBef>
              <a:spcAft>
                <a:spcPts val="0"/>
              </a:spcAft>
              <a:defRPr/>
            </a:pPr>
            <a:endParaRPr lang="de-DE" dirty="0">
              <a:latin typeface="+mn-lt"/>
              <a:cs typeface="+mn-cs"/>
            </a:endParaRPr>
          </a:p>
          <a:p>
            <a:pPr fontAlgn="auto">
              <a:spcBef>
                <a:spcPts val="0"/>
              </a:spcBef>
              <a:spcAft>
                <a:spcPts val="0"/>
              </a:spcAft>
              <a:defRPr/>
            </a:pPr>
            <a:endParaRPr lang="de-DE" sz="1000" dirty="0">
              <a:latin typeface="+mn-lt"/>
              <a:cs typeface="+mn-cs"/>
            </a:endParaRPr>
          </a:p>
          <a:p>
            <a:pPr fontAlgn="auto">
              <a:spcBef>
                <a:spcPts val="0"/>
              </a:spcBef>
              <a:spcAft>
                <a:spcPts val="0"/>
              </a:spcAft>
              <a:defRPr/>
            </a:pPr>
            <a:r>
              <a:rPr lang="de-DE" dirty="0">
                <a:latin typeface="+mn-lt"/>
                <a:cs typeface="+mn-cs"/>
              </a:rPr>
              <a:t>Elecsys, AlzBio3 and LC-MS Abeta(1-42) measurements were performed </a:t>
            </a:r>
            <a:r>
              <a:rPr lang="de-DE" sz="2400" dirty="0">
                <a:latin typeface="+mn-lt"/>
                <a:cs typeface="+mn-cs"/>
              </a:rPr>
              <a:t>for </a:t>
            </a:r>
            <a:r>
              <a:rPr lang="de-DE" sz="2400" dirty="0">
                <a:solidFill>
                  <a:srgbClr val="3365FB"/>
                </a:solidFill>
                <a:latin typeface="+mn-lt"/>
                <a:cs typeface="+mn-cs"/>
              </a:rPr>
              <a:t>250 samples from data set A </a:t>
            </a:r>
            <a:r>
              <a:rPr lang="de-DE" sz="2400" dirty="0">
                <a:latin typeface="+mn-lt"/>
                <a:cs typeface="+mn-cs"/>
              </a:rPr>
              <a:t>and </a:t>
            </a:r>
            <a:r>
              <a:rPr lang="de-DE" sz="2400" dirty="0">
                <a:solidFill>
                  <a:srgbClr val="FF0000"/>
                </a:solidFill>
                <a:latin typeface="+mn-lt"/>
                <a:cs typeface="+mn-cs"/>
              </a:rPr>
              <a:t>129 samples from data set B</a:t>
            </a:r>
          </a:p>
          <a:p>
            <a:pPr fontAlgn="auto">
              <a:spcBef>
                <a:spcPts val="0"/>
              </a:spcBef>
              <a:spcAft>
                <a:spcPts val="0"/>
              </a:spcAft>
              <a:defRPr/>
            </a:pPr>
            <a:endParaRPr lang="de-DE" sz="1000" dirty="0">
              <a:latin typeface="+mn-lt"/>
              <a:cs typeface="+mn-cs"/>
            </a:endParaRPr>
          </a:p>
          <a:p>
            <a:pPr fontAlgn="auto">
              <a:spcBef>
                <a:spcPts val="0"/>
              </a:spcBef>
              <a:spcAft>
                <a:spcPts val="0"/>
              </a:spcAft>
              <a:defRPr/>
            </a:pPr>
            <a:r>
              <a:rPr lang="de-DE" dirty="0">
                <a:latin typeface="+mn-lt"/>
                <a:cs typeface="+mn-cs"/>
              </a:rPr>
              <a:t>Data set A and B were not pooled as AlzBio3 measurements differed between the two sample sets</a:t>
            </a:r>
          </a:p>
          <a:p>
            <a:pPr fontAlgn="auto">
              <a:spcBef>
                <a:spcPts val="0"/>
              </a:spcBef>
              <a:spcAft>
                <a:spcPts val="0"/>
              </a:spcAft>
              <a:defRPr/>
            </a:pPr>
            <a:endParaRPr lang="de-DE" sz="1200" dirty="0">
              <a:latin typeface="+mn-lt"/>
              <a:cs typeface="+mn-cs"/>
            </a:endParaRPr>
          </a:p>
          <a:p>
            <a:pPr fontAlgn="auto">
              <a:spcBef>
                <a:spcPts val="0"/>
              </a:spcBef>
              <a:spcAft>
                <a:spcPts val="0"/>
              </a:spcAft>
              <a:defRPr/>
            </a:pPr>
            <a:r>
              <a:rPr lang="de-DE" dirty="0">
                <a:latin typeface="+mn-lt"/>
                <a:cs typeface="+mn-cs"/>
              </a:rPr>
              <a:t>Correlation between </a:t>
            </a:r>
          </a:p>
          <a:p>
            <a:pPr lvl="1" fontAlgn="auto">
              <a:spcBef>
                <a:spcPts val="0"/>
              </a:spcBef>
              <a:spcAft>
                <a:spcPts val="0"/>
              </a:spcAft>
              <a:defRPr/>
            </a:pPr>
            <a:r>
              <a:rPr lang="de-DE" dirty="0">
                <a:latin typeface="+mn-lt"/>
                <a:cs typeface="+mn-cs"/>
              </a:rPr>
              <a:t>Elecsys and AlzBio3:  Spearman‘s rho </a:t>
            </a:r>
            <a:r>
              <a:rPr lang="de-DE" dirty="0">
                <a:solidFill>
                  <a:srgbClr val="3365FB"/>
                </a:solidFill>
                <a:latin typeface="+mn-lt"/>
                <a:cs typeface="+mn-cs"/>
              </a:rPr>
              <a:t>0.86(A)</a:t>
            </a:r>
            <a:r>
              <a:rPr lang="de-DE" dirty="0">
                <a:latin typeface="+mn-lt"/>
                <a:cs typeface="+mn-cs"/>
              </a:rPr>
              <a:t>/</a:t>
            </a:r>
            <a:r>
              <a:rPr lang="de-DE" dirty="0">
                <a:solidFill>
                  <a:srgbClr val="FF0000"/>
                </a:solidFill>
                <a:latin typeface="+mn-lt"/>
                <a:cs typeface="+mn-cs"/>
              </a:rPr>
              <a:t>0.82(B); </a:t>
            </a:r>
            <a:r>
              <a:rPr lang="de-DE" dirty="0">
                <a:latin typeface="+mn-lt"/>
                <a:cs typeface="+mn-cs"/>
              </a:rPr>
              <a:t>some non-linearity</a:t>
            </a:r>
          </a:p>
          <a:p>
            <a:pPr lvl="1" fontAlgn="auto">
              <a:spcBef>
                <a:spcPts val="0"/>
              </a:spcBef>
              <a:spcAft>
                <a:spcPts val="0"/>
              </a:spcAft>
              <a:defRPr/>
            </a:pPr>
            <a:r>
              <a:rPr lang="de-DE" dirty="0">
                <a:latin typeface="+mn-lt"/>
                <a:cs typeface="+mn-cs"/>
              </a:rPr>
              <a:t>Elecsys and LC-MS:  Spearman‘s rho </a:t>
            </a:r>
            <a:r>
              <a:rPr lang="de-DE" dirty="0">
                <a:solidFill>
                  <a:srgbClr val="3365FB"/>
                </a:solidFill>
                <a:latin typeface="+mn-lt"/>
                <a:cs typeface="+mn-cs"/>
              </a:rPr>
              <a:t>0.95(A)</a:t>
            </a:r>
            <a:r>
              <a:rPr lang="de-DE" dirty="0">
                <a:latin typeface="+mn-lt"/>
                <a:cs typeface="+mn-cs"/>
              </a:rPr>
              <a:t>/</a:t>
            </a:r>
            <a:r>
              <a:rPr lang="de-DE" dirty="0">
                <a:solidFill>
                  <a:srgbClr val="FF0000"/>
                </a:solidFill>
                <a:latin typeface="+mn-lt"/>
                <a:cs typeface="+mn-cs"/>
              </a:rPr>
              <a:t>0.96(B);  </a:t>
            </a:r>
            <a:r>
              <a:rPr lang="de-DE" dirty="0">
                <a:latin typeface="+mn-lt"/>
                <a:cs typeface="+mn-cs"/>
              </a:rPr>
              <a:t>Linear </a:t>
            </a:r>
            <a:r>
              <a:rPr lang="de-DE" dirty="0" smtClean="0">
                <a:latin typeface="+mn-lt"/>
                <a:cs typeface="+mn-cs"/>
              </a:rPr>
              <a:t>relationship       </a:t>
            </a:r>
            <a:r>
              <a:rPr lang="de-DE" sz="1500" dirty="0" smtClean="0">
                <a:latin typeface="+mn-lt"/>
                <a:cs typeface="+mn-cs"/>
              </a:rPr>
              <a:t>details in following ppt.</a:t>
            </a:r>
            <a:endParaRPr lang="de-DE" sz="1500" dirty="0">
              <a:latin typeface="+mn-lt"/>
              <a:cs typeface="+mn-cs"/>
            </a:endParaRPr>
          </a:p>
          <a:p>
            <a:pPr lvl="1" fontAlgn="auto">
              <a:spcBef>
                <a:spcPts val="0"/>
              </a:spcBef>
              <a:spcAft>
                <a:spcPts val="0"/>
              </a:spcAft>
              <a:defRPr/>
            </a:pPr>
            <a:r>
              <a:rPr lang="de-DE" dirty="0">
                <a:latin typeface="+mn-lt"/>
                <a:cs typeface="+mn-cs"/>
              </a:rPr>
              <a:t>LC-MS and AlzBio3:  Spearman‘s rho </a:t>
            </a:r>
            <a:r>
              <a:rPr lang="de-DE" dirty="0">
                <a:solidFill>
                  <a:srgbClr val="3365FB"/>
                </a:solidFill>
                <a:latin typeface="+mn-lt"/>
                <a:cs typeface="+mn-cs"/>
              </a:rPr>
              <a:t>0.87(A)</a:t>
            </a:r>
            <a:r>
              <a:rPr lang="de-DE" dirty="0">
                <a:latin typeface="+mn-lt"/>
                <a:cs typeface="+mn-cs"/>
              </a:rPr>
              <a:t>/</a:t>
            </a:r>
            <a:r>
              <a:rPr lang="de-DE" dirty="0">
                <a:solidFill>
                  <a:srgbClr val="FF0000"/>
                </a:solidFill>
                <a:latin typeface="+mn-lt"/>
                <a:cs typeface="+mn-cs"/>
              </a:rPr>
              <a:t>0.77(B); </a:t>
            </a:r>
            <a:r>
              <a:rPr lang="de-DE" dirty="0">
                <a:latin typeface="+mn-lt"/>
                <a:cs typeface="+mn-cs"/>
              </a:rPr>
              <a:t>some </a:t>
            </a:r>
            <a:r>
              <a:rPr lang="de-DE" dirty="0" smtClean="0">
                <a:latin typeface="+mn-lt"/>
                <a:cs typeface="+mn-cs"/>
              </a:rPr>
              <a:t>non-linearity     </a:t>
            </a:r>
            <a:endParaRPr lang="de-DE" dirty="0">
              <a:latin typeface="+mn-lt"/>
              <a:cs typeface="+mn-cs"/>
            </a:endParaRPr>
          </a:p>
          <a:p>
            <a:pPr fontAlgn="auto">
              <a:spcBef>
                <a:spcPts val="0"/>
              </a:spcBef>
              <a:spcAft>
                <a:spcPts val="0"/>
              </a:spcAft>
              <a:defRPr/>
            </a:pPr>
            <a:endParaRPr lang="de-DE" sz="800" dirty="0">
              <a:latin typeface="+mn-lt"/>
              <a:cs typeface="+mn-cs"/>
            </a:endParaRPr>
          </a:p>
          <a:p>
            <a:pPr fontAlgn="auto">
              <a:spcBef>
                <a:spcPts val="0"/>
              </a:spcBef>
              <a:spcAft>
                <a:spcPts val="0"/>
              </a:spcAft>
              <a:defRPr/>
            </a:pPr>
            <a:endParaRPr lang="de-DE" sz="1200" dirty="0">
              <a:latin typeface="+mn-lt"/>
              <a:cs typeface="+mn-cs"/>
            </a:endParaRPr>
          </a:p>
          <a:p>
            <a:pPr fontAlgn="auto">
              <a:spcBef>
                <a:spcPts val="0"/>
              </a:spcBef>
              <a:spcAft>
                <a:spcPts val="0"/>
              </a:spcAft>
              <a:defRPr/>
            </a:pPr>
            <a:r>
              <a:rPr lang="de-DE" dirty="0">
                <a:latin typeface="+mn-lt"/>
                <a:cs typeface="+mn-cs"/>
              </a:rPr>
              <a:t>ROC-AUC analysis within the data set B(AD vs HC): equivalent performance of all 3 methods</a:t>
            </a:r>
          </a:p>
        </p:txBody>
      </p:sp>
      <p:sp>
        <p:nvSpPr>
          <p:cNvPr id="7171" name="TextBox 2"/>
          <p:cNvSpPr txBox="1">
            <a:spLocks noChangeArrowheads="1"/>
          </p:cNvSpPr>
          <p:nvPr/>
        </p:nvSpPr>
        <p:spPr bwMode="auto">
          <a:xfrm>
            <a:off x="965200" y="6149975"/>
            <a:ext cx="10634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dirty="0" smtClean="0"/>
              <a:t>*</a:t>
            </a:r>
            <a:r>
              <a:rPr lang="en-US" i="1" dirty="0" smtClean="0"/>
              <a:t>Toronto 2016 AAIC </a:t>
            </a:r>
            <a:r>
              <a:rPr lang="en-US" i="1" dirty="0"/>
              <a:t>meeting </a:t>
            </a:r>
            <a:r>
              <a:rPr lang="en-US" i="1" dirty="0" smtClean="0"/>
              <a:t>poster &amp; </a:t>
            </a:r>
            <a:r>
              <a:rPr lang="en-US" i="1" dirty="0"/>
              <a:t>included in </a:t>
            </a:r>
            <a:r>
              <a:rPr lang="en-US" i="1" dirty="0" smtClean="0"/>
              <a:t>an AAIC </a:t>
            </a:r>
            <a:r>
              <a:rPr lang="en-US" i="1" dirty="0"/>
              <a:t>symposium talk.</a:t>
            </a:r>
          </a:p>
        </p:txBody>
      </p:sp>
      <p:sp>
        <p:nvSpPr>
          <p:cNvPr id="4" name="TextBox 3"/>
          <p:cNvSpPr txBox="1"/>
          <p:nvPr/>
        </p:nvSpPr>
        <p:spPr>
          <a:xfrm>
            <a:off x="4257675" y="0"/>
            <a:ext cx="2217738" cy="646113"/>
          </a:xfrm>
          <a:prstGeom prst="rect">
            <a:avLst/>
          </a:prstGeom>
          <a:noFill/>
        </p:spPr>
        <p:txBody>
          <a:bodyPr wrap="none">
            <a:spAutoFit/>
          </a:bodyPr>
          <a:lstStyle/>
          <a:p>
            <a:pPr fontAlgn="auto">
              <a:spcBef>
                <a:spcPts val="0"/>
              </a:spcBef>
              <a:spcAft>
                <a:spcPts val="0"/>
              </a:spcAft>
              <a:defRPr/>
            </a:pPr>
            <a:r>
              <a:rPr lang="en-US" sz="3600" dirty="0">
                <a:solidFill>
                  <a:schemeClr val="tx2">
                    <a:lumMod val="75000"/>
                  </a:schemeClr>
                </a:solidFill>
                <a:latin typeface="+mn-lt"/>
                <a:cs typeface="+mn-cs"/>
              </a:rPr>
              <a:t>SUMMARY</a:t>
            </a:r>
          </a:p>
        </p:txBody>
      </p:sp>
      <p:pic>
        <p:nvPicPr>
          <p:cNvPr id="717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7675" y="1371600"/>
            <a:ext cx="1533525"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5038" y="1355725"/>
            <a:ext cx="1457325" cy="145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150" y="1387475"/>
            <a:ext cx="14478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Brace 2"/>
          <p:cNvSpPr/>
          <p:nvPr/>
        </p:nvSpPr>
        <p:spPr>
          <a:xfrm>
            <a:off x="8796130" y="4542183"/>
            <a:ext cx="69574" cy="715617"/>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ln w="57150">
                <a:solidFill>
                  <a:schemeClr val="tx1"/>
                </a:solidFill>
              </a:ln>
            </a:endParaRPr>
          </a:p>
        </p:txBody>
      </p:sp>
    </p:spTree>
    <p:extLst>
      <p:ext uri="{BB962C8B-B14F-4D97-AF65-F5344CB8AC3E}">
        <p14:creationId xmlns:p14="http://schemas.microsoft.com/office/powerpoint/2010/main" val="270982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69274" y="0"/>
            <a:ext cx="8522549" cy="6858000"/>
          </a:xfrm>
          <a:prstGeom prst="rect">
            <a:avLst/>
          </a:prstGeom>
        </p:spPr>
      </p:pic>
    </p:spTree>
    <p:extLst>
      <p:ext uri="{BB962C8B-B14F-4D97-AF65-F5344CB8AC3E}">
        <p14:creationId xmlns:p14="http://schemas.microsoft.com/office/powerpoint/2010/main" val="1438069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788" y="0"/>
            <a:ext cx="8324850" cy="686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090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5511" y="0"/>
            <a:ext cx="9164548" cy="3801243"/>
          </a:xfrm>
          <a:prstGeom prst="rect">
            <a:avLst/>
          </a:prstGeom>
        </p:spPr>
      </p:pic>
      <p:pic>
        <p:nvPicPr>
          <p:cNvPr id="3" name="Picture 2"/>
          <p:cNvPicPr>
            <a:picLocks noChangeAspect="1"/>
          </p:cNvPicPr>
          <p:nvPr/>
        </p:nvPicPr>
        <p:blipFill>
          <a:blip r:embed="rId3"/>
          <a:stretch>
            <a:fillRect/>
          </a:stretch>
        </p:blipFill>
        <p:spPr>
          <a:xfrm>
            <a:off x="1341910" y="3797300"/>
            <a:ext cx="9241052" cy="3060700"/>
          </a:xfrm>
          <a:prstGeom prst="rect">
            <a:avLst/>
          </a:prstGeom>
        </p:spPr>
      </p:pic>
    </p:spTree>
    <p:extLst>
      <p:ext uri="{BB962C8B-B14F-4D97-AF65-F5344CB8AC3E}">
        <p14:creationId xmlns:p14="http://schemas.microsoft.com/office/powerpoint/2010/main" val="2350668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771598" cy="1325563"/>
          </a:xfrm>
        </p:spPr>
        <p:txBody>
          <a:bodyPr>
            <a:normAutofit/>
          </a:bodyPr>
          <a:lstStyle/>
          <a:p>
            <a:pPr algn="ctr"/>
            <a:r>
              <a:rPr lang="de-DE" sz="2800" dirty="0" smtClean="0">
                <a:solidFill>
                  <a:srgbClr val="002060"/>
                </a:solidFill>
                <a:latin typeface="Arial" panose="020B0604020202020204" pitchFamily="34" charset="0"/>
                <a:cs typeface="Arial" panose="020B0604020202020204" pitchFamily="34" charset="0"/>
              </a:rPr>
              <a:t>Roche Elecsys versus </a:t>
            </a:r>
            <a:r>
              <a:rPr lang="de-DE" sz="2800" dirty="0">
                <a:solidFill>
                  <a:srgbClr val="002060"/>
                </a:solidFill>
                <a:latin typeface="Arial" panose="020B0604020202020204" pitchFamily="34" charset="0"/>
                <a:cs typeface="Arial" panose="020B0604020202020204" pitchFamily="34" charset="0"/>
              </a:rPr>
              <a:t>LC/MS </a:t>
            </a:r>
            <a:r>
              <a:rPr lang="de-DE" sz="2800" dirty="0" smtClean="0">
                <a:solidFill>
                  <a:srgbClr val="002060"/>
                </a:solidFill>
                <a:latin typeface="Arial" panose="020B0604020202020204" pitchFamily="34" charset="0"/>
                <a:cs typeface="Arial" panose="020B0604020202020204" pitchFamily="34" charset="0"/>
              </a:rPr>
              <a:t>for </a:t>
            </a:r>
            <a:r>
              <a:rPr lang="en-US" sz="2800" dirty="0" smtClean="0">
                <a:solidFill>
                  <a:srgbClr val="002060"/>
                </a:solidFill>
                <a:latin typeface="Arial" panose="020B0604020202020204" pitchFamily="34" charset="0"/>
                <a:cs typeface="Arial" panose="020B0604020202020204" pitchFamily="34" charset="0"/>
              </a:rPr>
              <a:t>ADNI1 BASELINE CSF </a:t>
            </a:r>
            <a:r>
              <a:rPr lang="de-DE" sz="2800" dirty="0">
                <a:solidFill>
                  <a:srgbClr val="002060"/>
                </a:solidFill>
                <a:latin typeface="Arial" panose="020B0604020202020204" pitchFamily="34" charset="0"/>
                <a:cs typeface="Arial" panose="020B0604020202020204" pitchFamily="34" charset="0"/>
              </a:rPr>
              <a:t>A</a:t>
            </a:r>
            <a:r>
              <a:rPr lang="de-DE" sz="2800" dirty="0">
                <a:solidFill>
                  <a:srgbClr val="002060"/>
                </a:solidFill>
                <a:latin typeface="Symbol" panose="05050102010706020507" pitchFamily="18" charset="2"/>
                <a:cs typeface="Arial" panose="020B0604020202020204" pitchFamily="34" charset="0"/>
              </a:rPr>
              <a:t>b</a:t>
            </a:r>
            <a:r>
              <a:rPr lang="de-DE" sz="2800" baseline="-25000" dirty="0">
                <a:solidFill>
                  <a:srgbClr val="002060"/>
                </a:solidFill>
                <a:latin typeface="Arial" panose="020B0604020202020204" pitchFamily="34" charset="0"/>
                <a:cs typeface="Arial" panose="020B0604020202020204" pitchFamily="34" charset="0"/>
              </a:rPr>
              <a:t>1-42</a:t>
            </a:r>
            <a:r>
              <a:rPr lang="de-DE" sz="2800" dirty="0">
                <a:solidFill>
                  <a:srgbClr val="002060"/>
                </a:solidFill>
                <a:latin typeface="Arial" panose="020B0604020202020204" pitchFamily="34" charset="0"/>
                <a:cs typeface="Arial" panose="020B0604020202020204" pitchFamily="34" charset="0"/>
              </a:rPr>
              <a:t/>
            </a:r>
            <a:br>
              <a:rPr lang="de-DE" sz="2800" dirty="0">
                <a:solidFill>
                  <a:srgbClr val="002060"/>
                </a:solidFill>
                <a:latin typeface="Arial" panose="020B0604020202020204" pitchFamily="34" charset="0"/>
                <a:cs typeface="Arial" panose="020B0604020202020204" pitchFamily="34" charset="0"/>
              </a:rPr>
            </a:br>
            <a:endParaRPr lang="de-DE" sz="2800"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9" y="1475305"/>
            <a:ext cx="4581525"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6612107" y="3429000"/>
            <a:ext cx="3876382" cy="923330"/>
          </a:xfrm>
          <a:prstGeom prst="rect">
            <a:avLst/>
          </a:prstGeom>
        </p:spPr>
        <p:txBody>
          <a:bodyPr wrap="square">
            <a:spAutoFit/>
          </a:bodyPr>
          <a:lstStyle/>
          <a:p>
            <a:pPr marL="285750" indent="-285750">
              <a:buFont typeface="Wingdings" pitchFamily="2" charset="2"/>
              <a:buChar char="à"/>
            </a:pPr>
            <a:r>
              <a:rPr lang="de-DE" dirty="0">
                <a:sym typeface="Wingdings" panose="05000000000000000000" pitchFamily="2" charset="2"/>
              </a:rPr>
              <a:t>Confirms finding from UPenn </a:t>
            </a:r>
            <a:r>
              <a:rPr lang="de-DE" dirty="0" smtClean="0">
                <a:sym typeface="Wingdings" panose="05000000000000000000" pitchFamily="2" charset="2"/>
              </a:rPr>
              <a:t>Method Comparison </a:t>
            </a:r>
            <a:r>
              <a:rPr lang="de-DE" dirty="0">
                <a:sym typeface="Wingdings" panose="05000000000000000000" pitchFamily="2" charset="2"/>
              </a:rPr>
              <a:t>study: linear relationship and approximately 1:1</a:t>
            </a:r>
          </a:p>
        </p:txBody>
      </p:sp>
    </p:spTree>
    <p:extLst>
      <p:ext uri="{BB962C8B-B14F-4D97-AF65-F5344CB8AC3E}">
        <p14:creationId xmlns:p14="http://schemas.microsoft.com/office/powerpoint/2010/main" val="1968287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9506" y="2279648"/>
            <a:ext cx="8928846" cy="553357"/>
          </a:xfrm>
          <a:prstGeom prst="rect">
            <a:avLst/>
          </a:prstGeom>
        </p:spPr>
        <p:txBody>
          <a:bodyPr wrap="square">
            <a:spAutoFit/>
          </a:bodyPr>
          <a:lstStyle/>
          <a:p>
            <a:pPr>
              <a:lnSpc>
                <a:spcPct val="107000"/>
              </a:lnSpc>
              <a:spcAft>
                <a:spcPts val="80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     A</a:t>
            </a:r>
            <a:r>
              <a:rPr lang="en-US" sz="2800" dirty="0" smtClean="0">
                <a:latin typeface="Symbol" panose="05050102010706020507" pitchFamily="18" charset="2"/>
                <a:ea typeface="Calibri" panose="020F0502020204030204" pitchFamily="34" charset="0"/>
                <a:cs typeface="Times New Roman" panose="02020603050405020304" pitchFamily="18" charset="0"/>
              </a:rPr>
              <a:t>b</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baseline="-25000" dirty="0" smtClean="0">
                <a:latin typeface="Calibri" panose="020F0502020204030204" pitchFamily="34" charset="0"/>
                <a:ea typeface="Calibri" panose="020F0502020204030204" pitchFamily="34" charset="0"/>
                <a:cs typeface="Times New Roman" panose="02020603050405020304" pitchFamily="18" charset="0"/>
              </a:rPr>
              <a:t>1-42</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t-tau         </a:t>
            </a:r>
            <a:r>
              <a:rPr lang="en-US" sz="2800" dirty="0" smtClean="0">
                <a:latin typeface="Calibri" panose="020F0502020204030204" pitchFamily="34" charset="0"/>
                <a:ea typeface="Calibri" panose="020F0502020204030204" pitchFamily="34" charset="0"/>
                <a:cs typeface="Times New Roman" panose="02020603050405020304" pitchFamily="18" charset="0"/>
              </a:rPr>
              <a:t>                      p-tau</a:t>
            </a:r>
            <a:r>
              <a:rPr lang="en-US" sz="2800" baseline="-25000" dirty="0" smtClean="0">
                <a:latin typeface="Calibri" panose="020F0502020204030204" pitchFamily="34" charset="0"/>
                <a:ea typeface="Calibri" panose="020F0502020204030204" pitchFamily="34" charset="0"/>
                <a:cs typeface="Times New Roman" panose="02020603050405020304" pitchFamily="18" charset="0"/>
              </a:rPr>
              <a:t>181</a:t>
            </a:r>
            <a:endParaRPr lang="en-US" sz="2800" baseline="-25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806824" y="3220027"/>
            <a:ext cx="3043797" cy="27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159623" y="3220027"/>
            <a:ext cx="3119717" cy="2705644"/>
          </a:xfrm>
          <a:prstGeom prst="rect">
            <a:avLst/>
          </a:prstGeom>
          <a:noFill/>
          <a:ln>
            <a:noFill/>
          </a:ln>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7373189" y="3220027"/>
            <a:ext cx="3205163" cy="2705643"/>
          </a:xfrm>
          <a:prstGeom prst="rect">
            <a:avLst/>
          </a:prstGeom>
          <a:noFill/>
          <a:ln>
            <a:noFill/>
          </a:ln>
          <a:extLst/>
        </p:spPr>
      </p:pic>
      <p:sp>
        <p:nvSpPr>
          <p:cNvPr id="6" name="Rectangle 5"/>
          <p:cNvSpPr/>
          <p:nvPr/>
        </p:nvSpPr>
        <p:spPr>
          <a:xfrm>
            <a:off x="0" y="674965"/>
            <a:ext cx="12192000" cy="517193"/>
          </a:xfrm>
          <a:prstGeom prst="rect">
            <a:avLst/>
          </a:prstGeom>
        </p:spPr>
        <p:txBody>
          <a:bodyPr wrap="square">
            <a:spAutoFit/>
          </a:bodyPr>
          <a:lstStyle/>
          <a:p>
            <a:pPr>
              <a:lnSpc>
                <a:spcPct val="107000"/>
              </a:lnSpc>
              <a:spcAft>
                <a:spcPts val="800"/>
              </a:spcAft>
            </a:pPr>
            <a:r>
              <a:rPr lang="en-US" sz="2700" dirty="0">
                <a:latin typeface="Calibri" panose="020F0502020204030204" pitchFamily="34" charset="0"/>
                <a:ea typeface="Calibri" panose="020F0502020204030204" pitchFamily="34" charset="0"/>
                <a:cs typeface="Times New Roman" panose="02020603050405020304" pitchFamily="18" charset="0"/>
              </a:rPr>
              <a:t>Comparisons between Roche </a:t>
            </a:r>
            <a:r>
              <a:rPr lang="en-US" sz="2700" dirty="0" err="1">
                <a:latin typeface="Calibri" panose="020F0502020204030204" pitchFamily="34" charset="0"/>
                <a:ea typeface="Calibri" panose="020F0502020204030204" pitchFamily="34" charset="0"/>
                <a:cs typeface="Times New Roman" panose="02020603050405020304" pitchFamily="18" charset="0"/>
              </a:rPr>
              <a:t>Elecsys</a:t>
            </a:r>
            <a:r>
              <a:rPr lang="en-US" sz="2700" dirty="0">
                <a:latin typeface="Calibri" panose="020F0502020204030204" pitchFamily="34" charset="0"/>
                <a:ea typeface="Calibri" panose="020F0502020204030204" pitchFamily="34" charset="0"/>
                <a:cs typeface="Times New Roman" panose="02020603050405020304" pitchFamily="18" charset="0"/>
              </a:rPr>
              <a:t> </a:t>
            </a:r>
            <a:r>
              <a:rPr lang="en-US" sz="2700" dirty="0" smtClean="0">
                <a:latin typeface="Calibri" panose="020F0502020204030204" pitchFamily="34" charset="0"/>
                <a:ea typeface="Calibri" panose="020F0502020204030204" pitchFamily="34" charset="0"/>
                <a:cs typeface="Times New Roman" panose="02020603050405020304" pitchFamily="18" charset="0"/>
              </a:rPr>
              <a:t>&amp; </a:t>
            </a:r>
            <a:r>
              <a:rPr lang="en-US" sz="2700" dirty="0">
                <a:latin typeface="Calibri" panose="020F0502020204030204" pitchFamily="34" charset="0"/>
                <a:ea typeface="Calibri" panose="020F0502020204030204" pitchFamily="34" charset="0"/>
                <a:cs typeface="Times New Roman" panose="02020603050405020304" pitchFamily="18" charset="0"/>
              </a:rPr>
              <a:t>AlzBio3 immunoassays for ADNI1/GO/2 CSFs.</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3936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3"/>
            <a:ext cx="11333018" cy="1325563"/>
          </a:xfrm>
        </p:spPr>
        <p:txBody>
          <a:bodyPr>
            <a:normAutofit/>
          </a:bodyPr>
          <a:lstStyle/>
          <a:p>
            <a:pPr algn="ctr"/>
            <a:r>
              <a:rPr lang="en-US" sz="3400" dirty="0" smtClean="0">
                <a:solidFill>
                  <a:srgbClr val="002060"/>
                </a:solidFill>
                <a:latin typeface="Arial" panose="020B0604020202020204" pitchFamily="34" charset="0"/>
                <a:cs typeface="Arial" panose="020B0604020202020204" pitchFamily="34" charset="0"/>
              </a:rPr>
              <a:t>ADNI1 BASELINE CSF A</a:t>
            </a:r>
            <a:r>
              <a:rPr lang="en-US" sz="3400" dirty="0" smtClean="0">
                <a:solidFill>
                  <a:srgbClr val="002060"/>
                </a:solidFill>
                <a:latin typeface="Symbol" panose="05050102010706020507" pitchFamily="18" charset="2"/>
                <a:cs typeface="Arial" panose="020B0604020202020204" pitchFamily="34" charset="0"/>
              </a:rPr>
              <a:t>b</a:t>
            </a:r>
            <a:r>
              <a:rPr lang="en-US" sz="3400" baseline="-25000" dirty="0" smtClean="0">
                <a:solidFill>
                  <a:srgbClr val="002060"/>
                </a:solidFill>
                <a:latin typeface="Arial" panose="020B0604020202020204" pitchFamily="34" charset="0"/>
                <a:cs typeface="Arial" panose="020B0604020202020204" pitchFamily="34" charset="0"/>
              </a:rPr>
              <a:t>1-42</a:t>
            </a:r>
            <a:r>
              <a:rPr lang="en-US" sz="3400" dirty="0" smtClean="0">
                <a:solidFill>
                  <a:srgbClr val="002060"/>
                </a:solidFill>
                <a:latin typeface="Arial" panose="020B0604020202020204" pitchFamily="34" charset="0"/>
                <a:cs typeface="Arial" panose="020B0604020202020204" pitchFamily="34" charset="0"/>
              </a:rPr>
              <a:t>, t-tau, p-tau</a:t>
            </a:r>
            <a:r>
              <a:rPr lang="en-US" sz="3400" baseline="-25000" dirty="0" smtClean="0">
                <a:solidFill>
                  <a:srgbClr val="002060"/>
                </a:solidFill>
                <a:latin typeface="Arial" panose="020B0604020202020204" pitchFamily="34" charset="0"/>
                <a:cs typeface="Arial" panose="020B0604020202020204" pitchFamily="34" charset="0"/>
              </a:rPr>
              <a:t>181</a:t>
            </a:r>
            <a:r>
              <a:rPr lang="en-US" sz="3400" dirty="0" smtClean="0">
                <a:solidFill>
                  <a:srgbClr val="002060"/>
                </a:solidFill>
                <a:latin typeface="Arial" panose="020B0604020202020204" pitchFamily="34" charset="0"/>
                <a:cs typeface="Arial" panose="020B0604020202020204" pitchFamily="34" charset="0"/>
              </a:rPr>
              <a:t>&amp; ratios</a:t>
            </a:r>
            <a:endParaRPr lang="en-US" sz="3400" baseline="-25000"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nvPr>
        </p:nvGraphicFramePr>
        <p:xfrm>
          <a:off x="865908" y="1143000"/>
          <a:ext cx="10515601" cy="5562600"/>
        </p:xfrm>
        <a:graphic>
          <a:graphicData uri="http://schemas.openxmlformats.org/drawingml/2006/table">
            <a:tbl>
              <a:tblPr firstRow="1" bandRow="1">
                <a:tableStyleId>{5C22544A-7EE6-4342-B048-85BDC9FD1C3A}</a:tableStyleId>
              </a:tblPr>
              <a:tblGrid>
                <a:gridCol w="1544781">
                  <a:extLst>
                    <a:ext uri="{9D8B030D-6E8A-4147-A177-3AD203B41FA5}">
                      <a16:colId xmlns:a16="http://schemas.microsoft.com/office/drawing/2014/main" val="2617802016"/>
                    </a:ext>
                  </a:extLst>
                </a:gridCol>
                <a:gridCol w="1440872">
                  <a:extLst>
                    <a:ext uri="{9D8B030D-6E8A-4147-A177-3AD203B41FA5}">
                      <a16:colId xmlns:a16="http://schemas.microsoft.com/office/drawing/2014/main" val="2323086726"/>
                    </a:ext>
                  </a:extLst>
                </a:gridCol>
                <a:gridCol w="1357746">
                  <a:extLst>
                    <a:ext uri="{9D8B030D-6E8A-4147-A177-3AD203B41FA5}">
                      <a16:colId xmlns:a16="http://schemas.microsoft.com/office/drawing/2014/main" val="1803905397"/>
                    </a:ext>
                  </a:extLst>
                </a:gridCol>
                <a:gridCol w="1551709">
                  <a:extLst>
                    <a:ext uri="{9D8B030D-6E8A-4147-A177-3AD203B41FA5}">
                      <a16:colId xmlns:a16="http://schemas.microsoft.com/office/drawing/2014/main" val="3769276030"/>
                    </a:ext>
                  </a:extLst>
                </a:gridCol>
                <a:gridCol w="1634836">
                  <a:extLst>
                    <a:ext uri="{9D8B030D-6E8A-4147-A177-3AD203B41FA5}">
                      <a16:colId xmlns:a16="http://schemas.microsoft.com/office/drawing/2014/main" val="783687206"/>
                    </a:ext>
                  </a:extLst>
                </a:gridCol>
                <a:gridCol w="1579418">
                  <a:extLst>
                    <a:ext uri="{9D8B030D-6E8A-4147-A177-3AD203B41FA5}">
                      <a16:colId xmlns:a16="http://schemas.microsoft.com/office/drawing/2014/main" val="4273780716"/>
                    </a:ext>
                  </a:extLst>
                </a:gridCol>
                <a:gridCol w="1406239">
                  <a:extLst>
                    <a:ext uri="{9D8B030D-6E8A-4147-A177-3AD203B41FA5}">
                      <a16:colId xmlns:a16="http://schemas.microsoft.com/office/drawing/2014/main" val="2486215165"/>
                    </a:ext>
                  </a:extLst>
                </a:gridCol>
              </a:tblGrid>
              <a:tr h="370840">
                <a:tc>
                  <a:txBody>
                    <a:bodyPr/>
                    <a:lstStyle/>
                    <a:p>
                      <a:r>
                        <a:rPr lang="en-US" dirty="0" smtClean="0"/>
                        <a:t>ADNI1</a:t>
                      </a:r>
                      <a:endParaRPr lang="en-US" dirty="0"/>
                    </a:p>
                  </a:txBody>
                  <a:tcPr/>
                </a:tc>
                <a:tc>
                  <a:txBody>
                    <a:bodyPr/>
                    <a:lstStyle/>
                    <a:p>
                      <a:pPr algn="ctr"/>
                      <a:r>
                        <a:rPr lang="en-US" dirty="0" smtClean="0"/>
                        <a:t>A</a:t>
                      </a:r>
                      <a:r>
                        <a:rPr lang="en-US" dirty="0" smtClean="0">
                          <a:latin typeface="Symbol" panose="05050102010706020507" pitchFamily="18" charset="2"/>
                        </a:rPr>
                        <a:t>b</a:t>
                      </a:r>
                      <a:r>
                        <a:rPr lang="en-US" baseline="-25000" dirty="0" smtClean="0"/>
                        <a:t>1-42</a:t>
                      </a:r>
                      <a:endParaRPr lang="en-US" baseline="-25000" dirty="0"/>
                    </a:p>
                  </a:txBody>
                  <a:tcPr/>
                </a:tc>
                <a:tc>
                  <a:txBody>
                    <a:bodyPr/>
                    <a:lstStyle/>
                    <a:p>
                      <a:pPr algn="ctr"/>
                      <a:r>
                        <a:rPr lang="en-US" dirty="0" smtClean="0"/>
                        <a:t>t-tau</a:t>
                      </a:r>
                      <a:endParaRPr lang="en-US" dirty="0"/>
                    </a:p>
                  </a:txBody>
                  <a:tcPr/>
                </a:tc>
                <a:tc>
                  <a:txBody>
                    <a:bodyPr/>
                    <a:lstStyle/>
                    <a:p>
                      <a:pPr algn="ctr"/>
                      <a:r>
                        <a:rPr lang="en-US" dirty="0" smtClean="0"/>
                        <a:t>p-tau</a:t>
                      </a:r>
                      <a:r>
                        <a:rPr lang="en-US" baseline="-25000" dirty="0" smtClean="0"/>
                        <a:t>181</a:t>
                      </a:r>
                      <a:endParaRPr lang="en-US" baseline="-25000" dirty="0"/>
                    </a:p>
                  </a:txBody>
                  <a:tcPr/>
                </a:tc>
                <a:tc>
                  <a:txBody>
                    <a:bodyPr/>
                    <a:lstStyle/>
                    <a:p>
                      <a:pPr algn="ctr"/>
                      <a:r>
                        <a:rPr lang="en-US" dirty="0" smtClean="0"/>
                        <a:t>t-tau/A</a:t>
                      </a:r>
                      <a:r>
                        <a:rPr lang="en-US" dirty="0" smtClean="0">
                          <a:latin typeface="Symbol" panose="05050102010706020507" pitchFamily="18" charset="2"/>
                        </a:rPr>
                        <a:t>b</a:t>
                      </a:r>
                      <a:r>
                        <a:rPr lang="en-US" baseline="-25000" dirty="0" smtClean="0"/>
                        <a:t>1-42</a:t>
                      </a:r>
                      <a:endParaRPr lang="en-US"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p-tau</a:t>
                      </a:r>
                      <a:r>
                        <a:rPr lang="en-US" baseline="-25000" dirty="0" smtClean="0"/>
                        <a:t>181</a:t>
                      </a:r>
                      <a:r>
                        <a:rPr lang="en-US" baseline="0" dirty="0" smtClean="0"/>
                        <a:t>/</a:t>
                      </a:r>
                      <a:r>
                        <a:rPr lang="en-US" dirty="0" smtClean="0"/>
                        <a:t>A</a:t>
                      </a:r>
                      <a:r>
                        <a:rPr lang="en-US" dirty="0" smtClean="0">
                          <a:latin typeface="Symbol" panose="05050102010706020507" pitchFamily="18" charset="2"/>
                        </a:rPr>
                        <a:t>b</a:t>
                      </a:r>
                      <a:r>
                        <a:rPr lang="en-US" baseline="-25000" dirty="0" smtClean="0"/>
                        <a:t>1-42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panose="020B0604020202020204" pitchFamily="34" charset="0"/>
                          <a:cs typeface="Arial" panose="020B0604020202020204" pitchFamily="34" charset="0"/>
                        </a:rPr>
                        <a:t>% </a:t>
                      </a:r>
                      <a:r>
                        <a:rPr lang="en-US" baseline="0" dirty="0" smtClean="0">
                          <a:latin typeface="Symbol" panose="05050102010706020507" pitchFamily="18" charset="2"/>
                          <a:cs typeface="Arial" panose="020B0604020202020204" pitchFamily="34" charset="0"/>
                        </a:rPr>
                        <a:t>e</a:t>
                      </a:r>
                      <a:r>
                        <a:rPr lang="en-US" baseline="0" dirty="0" smtClean="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601677177"/>
                  </a:ext>
                </a:extLst>
              </a:tr>
              <a:tr h="370840">
                <a:tc>
                  <a:txBody>
                    <a:bodyPr/>
                    <a:lstStyle/>
                    <a:p>
                      <a:endParaRPr lang="en-US" dirty="0"/>
                    </a:p>
                  </a:txBody>
                  <a:tcPr/>
                </a:tc>
                <a:tc>
                  <a:txBody>
                    <a:bodyPr/>
                    <a:lstStyle/>
                    <a:p>
                      <a:pPr algn="ctr"/>
                      <a:r>
                        <a:rPr lang="en-US" sz="1600" dirty="0" smtClean="0"/>
                        <a:t>(</a:t>
                      </a:r>
                      <a:r>
                        <a:rPr lang="en-US" sz="1600" dirty="0" err="1" smtClean="0"/>
                        <a:t>pg</a:t>
                      </a:r>
                      <a:r>
                        <a:rPr lang="en-US" sz="1600" dirty="0" smtClean="0"/>
                        <a:t>/mL)</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t>
                      </a:r>
                      <a:r>
                        <a:rPr lang="en-US" sz="1600" dirty="0" err="1" smtClean="0"/>
                        <a:t>pg</a:t>
                      </a:r>
                      <a:r>
                        <a:rPr lang="en-US" sz="1600" dirty="0" smtClean="0"/>
                        <a:t>/mL)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t>
                      </a:r>
                      <a:r>
                        <a:rPr lang="en-US" sz="1600" dirty="0" err="1" smtClean="0"/>
                        <a:t>pg</a:t>
                      </a:r>
                      <a:r>
                        <a:rPr lang="en-US" sz="1600" dirty="0" smtClean="0"/>
                        <a:t>/mL)</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06411021"/>
                  </a:ext>
                </a:extLst>
              </a:tr>
              <a:tr h="370840">
                <a:tc>
                  <a:txBody>
                    <a:bodyPr/>
                    <a:lstStyle/>
                    <a:p>
                      <a:r>
                        <a:rPr lang="en-US" b="1" dirty="0" smtClean="0">
                          <a:latin typeface="Arial" panose="020B0604020202020204" pitchFamily="34" charset="0"/>
                          <a:cs typeface="Arial" panose="020B0604020202020204" pitchFamily="34" charset="0"/>
                        </a:rPr>
                        <a:t>AD</a:t>
                      </a:r>
                      <a:endParaRPr lang="en-US" b="1" dirty="0">
                        <a:latin typeface="Arial" panose="020B0604020202020204" pitchFamily="34" charset="0"/>
                        <a:cs typeface="Arial" panose="020B0604020202020204" pitchFamily="34" charset="0"/>
                      </a:endParaRP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sz="1500" dirty="0" smtClean="0">
                          <a:latin typeface="Arial" panose="020B0604020202020204" pitchFamily="34" charset="0"/>
                          <a:cs typeface="Arial" panose="020B0604020202020204" pitchFamily="34" charset="0"/>
                        </a:rPr>
                        <a:t>72.6</a:t>
                      </a:r>
                      <a:endParaRPr lang="en-US"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30598180"/>
                  </a:ext>
                </a:extLst>
              </a:tr>
              <a:tr h="370840">
                <a:tc>
                  <a:txBody>
                    <a:bodyPr/>
                    <a:lstStyle/>
                    <a:p>
                      <a:pPr algn="r"/>
                      <a:r>
                        <a:rPr lang="en-US" sz="1500" dirty="0" smtClean="0">
                          <a:latin typeface="Arial" panose="020B0604020202020204" pitchFamily="34" charset="0"/>
                          <a:cs typeface="Arial" panose="020B0604020202020204" pitchFamily="34" charset="0"/>
                        </a:rPr>
                        <a:t>Median</a:t>
                      </a:r>
                      <a:endParaRPr lang="en-US" sz="1500" dirty="0">
                        <a:latin typeface="Arial" panose="020B060402020202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548</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349</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34</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0.62</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0.063</a:t>
                      </a:r>
                    </a:p>
                  </a:txBody>
                  <a:tcPr marL="68580" marR="68580" marT="0" marB="0" anchor="ctr"/>
                </a:tc>
                <a:tc>
                  <a:txBody>
                    <a:bodyPr/>
                    <a:lstStyle/>
                    <a:p>
                      <a:endParaRPr lang="en-US" sz="1500" dirty="0"/>
                    </a:p>
                  </a:txBody>
                  <a:tcPr anchor="ctr"/>
                </a:tc>
                <a:extLst>
                  <a:ext uri="{0D108BD9-81ED-4DB2-BD59-A6C34878D82A}">
                    <a16:rowId xmlns:a16="http://schemas.microsoft.com/office/drawing/2014/main" val="2311041826"/>
                  </a:ext>
                </a:extLst>
              </a:tr>
              <a:tr h="370840">
                <a:tc>
                  <a:txBody>
                    <a:bodyPr/>
                    <a:lstStyle/>
                    <a:p>
                      <a:pPr algn="r"/>
                      <a:r>
                        <a:rPr lang="en-US" sz="1400" b="1" i="1" dirty="0" smtClean="0">
                          <a:latin typeface="Arial" panose="020B0604020202020204" pitchFamily="34" charset="0"/>
                          <a:cs typeface="Arial" panose="020B0604020202020204" pitchFamily="34" charset="0"/>
                        </a:rPr>
                        <a:t>N=95</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mean±SD</a:t>
                      </a:r>
                      <a:endParaRPr lang="en-US" sz="1400" dirty="0">
                        <a:latin typeface="Arial" panose="020B060402020202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610±242</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359±130</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36±15</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0.65±0.28</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0.066±0.032</a:t>
                      </a:r>
                    </a:p>
                  </a:txBody>
                  <a:tcPr marL="68580" marR="68580" marT="0" marB="0" anchor="ctr"/>
                </a:tc>
                <a:tc>
                  <a:txBody>
                    <a:bodyPr/>
                    <a:lstStyle/>
                    <a:p>
                      <a:endParaRPr lang="en-US" dirty="0"/>
                    </a:p>
                  </a:txBody>
                  <a:tcPr anchor="ctr"/>
                </a:tc>
                <a:extLst>
                  <a:ext uri="{0D108BD9-81ED-4DB2-BD59-A6C34878D82A}">
                    <a16:rowId xmlns:a16="http://schemas.microsoft.com/office/drawing/2014/main" val="2865290646"/>
                  </a:ext>
                </a:extLst>
              </a:tr>
              <a:tr h="370840">
                <a:tc>
                  <a:txBody>
                    <a:bodyPr/>
                    <a:lstStyle/>
                    <a:p>
                      <a:pPr algn="r"/>
                      <a:r>
                        <a:rPr lang="en-US" sz="1600" dirty="0" smtClean="0">
                          <a:latin typeface="Arial" panose="020B0604020202020204" pitchFamily="34" charset="0"/>
                          <a:cs typeface="Arial" panose="020B0604020202020204" pitchFamily="34" charset="0"/>
                        </a:rPr>
                        <a:t>95% CI</a:t>
                      </a:r>
                      <a:endParaRPr lang="en-US" sz="1600" dirty="0">
                        <a:latin typeface="Arial" panose="020B060402020202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305-1125</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154-687</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13-73</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0.15-1.42</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0.012-0.14</a:t>
                      </a:r>
                    </a:p>
                  </a:txBody>
                  <a:tcPr marL="68580" marR="68580" marT="0" marB="0" anchor="ctr"/>
                </a:tc>
                <a:tc>
                  <a:txBody>
                    <a:bodyPr/>
                    <a:lstStyle/>
                    <a:p>
                      <a:endParaRPr lang="en-US" dirty="0"/>
                    </a:p>
                  </a:txBody>
                  <a:tcPr anchor="ctr"/>
                </a:tc>
                <a:extLst>
                  <a:ext uri="{0D108BD9-81ED-4DB2-BD59-A6C34878D82A}">
                    <a16:rowId xmlns:a16="http://schemas.microsoft.com/office/drawing/2014/main" val="67712540"/>
                  </a:ext>
                </a:extLst>
              </a:tr>
              <a:tr h="370840">
                <a:tc>
                  <a:txBody>
                    <a:bodyPr/>
                    <a:lstStyle/>
                    <a:p>
                      <a:r>
                        <a:rPr lang="en-US" b="1" dirty="0" smtClean="0">
                          <a:latin typeface="Arial" panose="020B0604020202020204" pitchFamily="34" charset="0"/>
                          <a:cs typeface="Arial" panose="020B0604020202020204" pitchFamily="34" charset="0"/>
                        </a:rPr>
                        <a:t>MCI</a:t>
                      </a:r>
                      <a:endParaRPr lang="en-US" b="1" dirty="0">
                        <a:latin typeface="Arial" panose="020B0604020202020204" pitchFamily="34" charset="0"/>
                        <a:cs typeface="Arial" panose="020B0604020202020204" pitchFamily="34" charset="0"/>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pPr algn="ctr"/>
                      <a:r>
                        <a:rPr lang="en-US" sz="1500" dirty="0" smtClean="0">
                          <a:latin typeface="Arial" panose="020B0604020202020204" pitchFamily="34" charset="0"/>
                          <a:cs typeface="Arial" panose="020B0604020202020204" pitchFamily="34" charset="0"/>
                        </a:rPr>
                        <a:t>56.6</a:t>
                      </a:r>
                      <a:endParaRPr lang="en-US"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675969"/>
                  </a:ext>
                </a:extLst>
              </a:tr>
              <a:tr h="370840">
                <a:tc>
                  <a:txBody>
                    <a:bodyPr/>
                    <a:lstStyle/>
                    <a:p>
                      <a:pPr algn="r"/>
                      <a:r>
                        <a:rPr lang="en-US" sz="1500" dirty="0" smtClean="0"/>
                        <a:t>Median</a:t>
                      </a:r>
                      <a:endParaRPr lang="en-US" sz="1500" dirty="0"/>
                    </a:p>
                  </a:txBody>
                  <a:tcP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633</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294</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28</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0.50</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0.050</a:t>
                      </a:r>
                    </a:p>
                  </a:txBody>
                  <a:tcPr marL="68580" marR="68580" marT="0" marB="0" anchor="ctr"/>
                </a:tc>
                <a:tc>
                  <a:txBody>
                    <a:bodyPr/>
                    <a:lstStyle/>
                    <a:p>
                      <a:endParaRPr lang="en-US" sz="1500" dirty="0"/>
                    </a:p>
                  </a:txBody>
                  <a:tcPr/>
                </a:tc>
                <a:extLst>
                  <a:ext uri="{0D108BD9-81ED-4DB2-BD59-A6C34878D82A}">
                    <a16:rowId xmlns:a16="http://schemas.microsoft.com/office/drawing/2014/main" val="2446501545"/>
                  </a:ext>
                </a:extLst>
              </a:tr>
              <a:tr h="370840">
                <a:tc>
                  <a:txBody>
                    <a:bodyPr/>
                    <a:lstStyle/>
                    <a:p>
                      <a:pPr algn="r"/>
                      <a:r>
                        <a:rPr lang="en-US" sz="1350" b="1" i="1" dirty="0" smtClean="0">
                          <a:latin typeface="Arial" panose="020B0604020202020204" pitchFamily="34" charset="0"/>
                          <a:cs typeface="Arial" panose="020B0604020202020204" pitchFamily="34" charset="0"/>
                        </a:rPr>
                        <a:t>N=176</a:t>
                      </a:r>
                      <a:r>
                        <a:rPr lang="en-US" sz="135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mean±SD</a:t>
                      </a:r>
                      <a:endParaRPr lang="en-US" sz="14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741±338</a:t>
                      </a:r>
                    </a:p>
                  </a:txBody>
                  <a:tcPr marL="68580" marR="68580"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312±124</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31±14</a:t>
                      </a:r>
                    </a:p>
                  </a:txBody>
                  <a:tcPr marL="68580" marR="68580"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0.51±0.30</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0.052±0.033</a:t>
                      </a:r>
                    </a:p>
                  </a:txBody>
                  <a:tcPr marL="68580" marR="68580" marT="0" marB="0" anchor="ctr"/>
                </a:tc>
                <a:tc>
                  <a:txBody>
                    <a:bodyPr/>
                    <a:lstStyle/>
                    <a:p>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08807199"/>
                  </a:ext>
                </a:extLst>
              </a:tr>
              <a:tr h="370840">
                <a:tc>
                  <a:txBody>
                    <a:bodyPr/>
                    <a:lstStyle/>
                    <a:p>
                      <a:pPr algn="r"/>
                      <a:r>
                        <a:rPr lang="en-US" sz="1400" dirty="0" smtClean="0">
                          <a:latin typeface="Arial" panose="020B0604020202020204" pitchFamily="34" charset="0"/>
                          <a:cs typeface="Arial" panose="020B0604020202020204" pitchFamily="34" charset="0"/>
                        </a:rPr>
                        <a:t>95% CI</a:t>
                      </a:r>
                      <a:endParaRPr lang="en-US" sz="14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292-1624</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140-599</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12-63</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0.12-1.22</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0.010-0.13</a:t>
                      </a:r>
                    </a:p>
                  </a:txBody>
                  <a:tcPr marL="68580" marR="68580" marT="0" marB="0" anchor="ctr"/>
                </a:tc>
                <a:tc>
                  <a:txBody>
                    <a:bodyPr/>
                    <a:lstStyle/>
                    <a:p>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88075489"/>
                  </a:ext>
                </a:extLst>
              </a:tr>
              <a:tr h="370840">
                <a:tc>
                  <a:txBody>
                    <a:bodyPr/>
                    <a:lstStyle/>
                    <a:p>
                      <a:r>
                        <a:rPr lang="en-US" b="1" dirty="0" smtClean="0">
                          <a:latin typeface="Arial" panose="020B0604020202020204" pitchFamily="34" charset="0"/>
                          <a:cs typeface="Arial" panose="020B0604020202020204" pitchFamily="34" charset="0"/>
                        </a:rPr>
                        <a:t>NC</a:t>
                      </a:r>
                      <a:endParaRPr lang="en-US" b="1" dirty="0">
                        <a:latin typeface="Arial" panose="020B0604020202020204" pitchFamily="34" charset="0"/>
                        <a:cs typeface="Arial" panose="020B0604020202020204" pitchFamily="34" charset="0"/>
                      </a:endParaRP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dirty="0" smtClean="0"/>
                        <a:t>26.4</a:t>
                      </a:r>
                      <a:endParaRPr lang="en-US" dirty="0"/>
                    </a:p>
                  </a:txBody>
                  <a:tcPr/>
                </a:tc>
                <a:extLst>
                  <a:ext uri="{0D108BD9-81ED-4DB2-BD59-A6C34878D82A}">
                    <a16:rowId xmlns:a16="http://schemas.microsoft.com/office/drawing/2014/main" val="3730781823"/>
                  </a:ext>
                </a:extLst>
              </a:tr>
              <a:tr h="370840">
                <a:tc>
                  <a:txBody>
                    <a:bodyPr/>
                    <a:lstStyle/>
                    <a:p>
                      <a:pPr algn="r"/>
                      <a:r>
                        <a:rPr lang="en-US" sz="1500" dirty="0" smtClean="0">
                          <a:latin typeface="Arial" panose="020B0604020202020204" pitchFamily="34" charset="0"/>
                          <a:cs typeface="Arial" panose="020B0604020202020204" pitchFamily="34" charset="0"/>
                        </a:rPr>
                        <a:t>Median</a:t>
                      </a:r>
                      <a:endParaRPr lang="en-US" sz="15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989</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218</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0.18</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0.017</a:t>
                      </a:r>
                    </a:p>
                  </a:txBody>
                  <a:tcPr marL="68580" marR="68580" marT="0" marB="0" anchor="ctr"/>
                </a:tc>
                <a:tc>
                  <a:txBody>
                    <a:bodyPr/>
                    <a:lstStyle/>
                    <a:p>
                      <a:endParaRPr lang="en-US" sz="15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01461375"/>
                  </a:ext>
                </a:extLst>
              </a:tr>
              <a:tr h="370840">
                <a:tc>
                  <a:txBody>
                    <a:bodyPr/>
                    <a:lstStyle/>
                    <a:p>
                      <a:pPr algn="r"/>
                      <a:r>
                        <a:rPr lang="en-US" sz="1400" b="1" i="1" dirty="0" smtClean="0">
                          <a:latin typeface="Arial" panose="020B0604020202020204" pitchFamily="34" charset="0"/>
                          <a:cs typeface="Arial" panose="020B0604020202020204" pitchFamily="34" charset="0"/>
                        </a:rPr>
                        <a:t>N=91</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mean±SD</a:t>
                      </a:r>
                      <a:endParaRPr lang="en-US" sz="14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1018±397</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239±84</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22±9</a:t>
                      </a:r>
                    </a:p>
                  </a:txBody>
                  <a:tcPr marL="68580" marR="68580"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0.27±0.18</a:t>
                      </a:r>
                    </a:p>
                  </a:txBody>
                  <a:tcPr marL="68580" marR="68580"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0.026±0.019</a:t>
                      </a:r>
                    </a:p>
                  </a:txBody>
                  <a:tcPr marL="68580" marR="68580" marT="0" marB="0" anchor="ctr"/>
                </a:tc>
                <a:tc>
                  <a:txBody>
                    <a:bodyPr/>
                    <a:lstStyle/>
                    <a:p>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63197054"/>
                  </a:ext>
                </a:extLst>
              </a:tr>
              <a:tr h="370840">
                <a:tc>
                  <a:txBody>
                    <a:bodyPr/>
                    <a:lstStyle/>
                    <a:p>
                      <a:pPr algn="r"/>
                      <a:r>
                        <a:rPr lang="en-US" sz="1400" dirty="0" smtClean="0">
                          <a:latin typeface="Arial" panose="020B0604020202020204" pitchFamily="34" charset="0"/>
                          <a:cs typeface="Arial" panose="020B0604020202020204" pitchFamily="34" charset="0"/>
                        </a:rPr>
                        <a:t>95% CI</a:t>
                      </a:r>
                      <a:endParaRPr lang="en-US" sz="14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394-1640</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112-444</a:t>
                      </a:r>
                    </a:p>
                  </a:txBody>
                  <a:tcPr marL="68580" marR="68580"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11-43</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0.11-0.73</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0.0089-0.079</a:t>
                      </a:r>
                    </a:p>
                  </a:txBody>
                  <a:tcPr marL="68580" marR="68580" marT="0" marB="0" anchor="ctr"/>
                </a:tc>
                <a:tc>
                  <a:txBody>
                    <a:bodyPr/>
                    <a:lstStyle/>
                    <a:p>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47185815"/>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54416674"/>
                  </a:ext>
                </a:extLst>
              </a:tr>
            </a:tbl>
          </a:graphicData>
        </a:graphic>
      </p:graphicFrame>
    </p:spTree>
    <p:extLst>
      <p:ext uri="{BB962C8B-B14F-4D97-AF65-F5344CB8AC3E}">
        <p14:creationId xmlns:p14="http://schemas.microsoft.com/office/powerpoint/2010/main" val="883168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30163"/>
            <a:ext cx="11790217" cy="1325563"/>
          </a:xfrm>
        </p:spPr>
        <p:txBody>
          <a:bodyPr>
            <a:normAutofit/>
          </a:bodyPr>
          <a:lstStyle/>
          <a:p>
            <a:pPr algn="ctr"/>
            <a:r>
              <a:rPr lang="en-US" sz="3400" dirty="0" smtClean="0">
                <a:solidFill>
                  <a:srgbClr val="002060"/>
                </a:solidFill>
                <a:latin typeface="Arial" panose="020B0604020202020204" pitchFamily="34" charset="0"/>
                <a:cs typeface="Arial" panose="020B0604020202020204" pitchFamily="34" charset="0"/>
              </a:rPr>
              <a:t>ADNIGO/2 CSF BASELINE A</a:t>
            </a:r>
            <a:r>
              <a:rPr lang="en-US" sz="3400" dirty="0" smtClean="0">
                <a:solidFill>
                  <a:srgbClr val="002060"/>
                </a:solidFill>
                <a:latin typeface="Symbol" panose="05050102010706020507" pitchFamily="18" charset="2"/>
                <a:cs typeface="Arial" panose="020B0604020202020204" pitchFamily="34" charset="0"/>
              </a:rPr>
              <a:t>b</a:t>
            </a:r>
            <a:r>
              <a:rPr lang="en-US" sz="3400" baseline="-25000" dirty="0" smtClean="0">
                <a:solidFill>
                  <a:srgbClr val="002060"/>
                </a:solidFill>
                <a:latin typeface="Arial" panose="020B0604020202020204" pitchFamily="34" charset="0"/>
                <a:cs typeface="Arial" panose="020B0604020202020204" pitchFamily="34" charset="0"/>
              </a:rPr>
              <a:t>1-42</a:t>
            </a:r>
            <a:r>
              <a:rPr lang="en-US" sz="3400" dirty="0" smtClean="0">
                <a:solidFill>
                  <a:srgbClr val="002060"/>
                </a:solidFill>
                <a:latin typeface="Arial" panose="020B0604020202020204" pitchFamily="34" charset="0"/>
                <a:cs typeface="Arial" panose="020B0604020202020204" pitchFamily="34" charset="0"/>
              </a:rPr>
              <a:t>, t-tau, p-tau</a:t>
            </a:r>
            <a:r>
              <a:rPr lang="en-US" sz="3400" baseline="-25000" dirty="0" smtClean="0">
                <a:solidFill>
                  <a:srgbClr val="002060"/>
                </a:solidFill>
                <a:latin typeface="Arial" panose="020B0604020202020204" pitchFamily="34" charset="0"/>
                <a:cs typeface="Arial" panose="020B0604020202020204" pitchFamily="34" charset="0"/>
              </a:rPr>
              <a:t>181 </a:t>
            </a:r>
            <a:r>
              <a:rPr lang="en-US" sz="3400" dirty="0" smtClean="0">
                <a:solidFill>
                  <a:srgbClr val="002060"/>
                </a:solidFill>
                <a:latin typeface="Arial" panose="020B0604020202020204" pitchFamily="34" charset="0"/>
                <a:cs typeface="Arial" panose="020B0604020202020204" pitchFamily="34" charset="0"/>
              </a:rPr>
              <a:t>&amp; ratios</a:t>
            </a:r>
            <a:endParaRPr lang="en-US" sz="3400" baseline="-25000"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nvPr>
        </p:nvGraphicFramePr>
        <p:xfrm>
          <a:off x="862446" y="883458"/>
          <a:ext cx="10522526" cy="5710382"/>
        </p:xfrm>
        <a:graphic>
          <a:graphicData uri="http://schemas.openxmlformats.org/drawingml/2006/table">
            <a:tbl>
              <a:tblPr firstRow="1" bandRow="1">
                <a:tableStyleId>{5C22544A-7EE6-4342-B048-85BDC9FD1C3A}</a:tableStyleId>
              </a:tblPr>
              <a:tblGrid>
                <a:gridCol w="1545800">
                  <a:extLst>
                    <a:ext uri="{9D8B030D-6E8A-4147-A177-3AD203B41FA5}">
                      <a16:colId xmlns:a16="http://schemas.microsoft.com/office/drawing/2014/main" val="2617802016"/>
                    </a:ext>
                  </a:extLst>
                </a:gridCol>
                <a:gridCol w="1441819">
                  <a:extLst>
                    <a:ext uri="{9D8B030D-6E8A-4147-A177-3AD203B41FA5}">
                      <a16:colId xmlns:a16="http://schemas.microsoft.com/office/drawing/2014/main" val="2323086726"/>
                    </a:ext>
                  </a:extLst>
                </a:gridCol>
                <a:gridCol w="1358640">
                  <a:extLst>
                    <a:ext uri="{9D8B030D-6E8A-4147-A177-3AD203B41FA5}">
                      <a16:colId xmlns:a16="http://schemas.microsoft.com/office/drawing/2014/main" val="1803905397"/>
                    </a:ext>
                  </a:extLst>
                </a:gridCol>
                <a:gridCol w="1552731">
                  <a:extLst>
                    <a:ext uri="{9D8B030D-6E8A-4147-A177-3AD203B41FA5}">
                      <a16:colId xmlns:a16="http://schemas.microsoft.com/office/drawing/2014/main" val="3769276030"/>
                    </a:ext>
                  </a:extLst>
                </a:gridCol>
                <a:gridCol w="1635913">
                  <a:extLst>
                    <a:ext uri="{9D8B030D-6E8A-4147-A177-3AD203B41FA5}">
                      <a16:colId xmlns:a16="http://schemas.microsoft.com/office/drawing/2014/main" val="783687206"/>
                    </a:ext>
                  </a:extLst>
                </a:gridCol>
                <a:gridCol w="1688760">
                  <a:extLst>
                    <a:ext uri="{9D8B030D-6E8A-4147-A177-3AD203B41FA5}">
                      <a16:colId xmlns:a16="http://schemas.microsoft.com/office/drawing/2014/main" val="4273780716"/>
                    </a:ext>
                  </a:extLst>
                </a:gridCol>
                <a:gridCol w="1298863">
                  <a:extLst>
                    <a:ext uri="{9D8B030D-6E8A-4147-A177-3AD203B41FA5}">
                      <a16:colId xmlns:a16="http://schemas.microsoft.com/office/drawing/2014/main" val="2486215165"/>
                    </a:ext>
                  </a:extLst>
                </a:gridCol>
              </a:tblGrid>
              <a:tr h="370840">
                <a:tc>
                  <a:txBody>
                    <a:bodyPr/>
                    <a:lstStyle/>
                    <a:p>
                      <a:r>
                        <a:rPr lang="en-US" sz="1900" dirty="0" smtClean="0"/>
                        <a:t>ADNIGO/2</a:t>
                      </a:r>
                      <a:endParaRPr lang="en-US" sz="1900" dirty="0"/>
                    </a:p>
                  </a:txBody>
                  <a:tcPr/>
                </a:tc>
                <a:tc>
                  <a:txBody>
                    <a:bodyPr/>
                    <a:lstStyle/>
                    <a:p>
                      <a:pPr algn="ctr"/>
                      <a:r>
                        <a:rPr lang="en-US" sz="1900" dirty="0" smtClean="0"/>
                        <a:t>A</a:t>
                      </a:r>
                      <a:r>
                        <a:rPr lang="en-US" sz="1900" dirty="0" smtClean="0">
                          <a:latin typeface="Symbol" panose="05050102010706020507" pitchFamily="18" charset="2"/>
                        </a:rPr>
                        <a:t>b</a:t>
                      </a:r>
                      <a:r>
                        <a:rPr lang="en-US" sz="1900" baseline="-25000" dirty="0" smtClean="0"/>
                        <a:t>1-42</a:t>
                      </a:r>
                      <a:endParaRPr lang="en-US" sz="1900" baseline="-25000" dirty="0"/>
                    </a:p>
                  </a:txBody>
                  <a:tcPr/>
                </a:tc>
                <a:tc>
                  <a:txBody>
                    <a:bodyPr/>
                    <a:lstStyle/>
                    <a:p>
                      <a:pPr algn="ctr"/>
                      <a:r>
                        <a:rPr lang="en-US" sz="1900" dirty="0" smtClean="0"/>
                        <a:t>t-tau</a:t>
                      </a:r>
                      <a:endParaRPr lang="en-US" sz="1900" dirty="0"/>
                    </a:p>
                  </a:txBody>
                  <a:tcPr/>
                </a:tc>
                <a:tc>
                  <a:txBody>
                    <a:bodyPr/>
                    <a:lstStyle/>
                    <a:p>
                      <a:pPr algn="ctr"/>
                      <a:r>
                        <a:rPr lang="en-US" sz="1900" dirty="0" smtClean="0"/>
                        <a:t>p-tau</a:t>
                      </a:r>
                      <a:r>
                        <a:rPr lang="en-US" sz="1900" baseline="-25000" dirty="0" smtClean="0"/>
                        <a:t>181</a:t>
                      </a:r>
                      <a:endParaRPr lang="en-US" sz="1900" baseline="-25000" dirty="0"/>
                    </a:p>
                  </a:txBody>
                  <a:tcPr/>
                </a:tc>
                <a:tc>
                  <a:txBody>
                    <a:bodyPr/>
                    <a:lstStyle/>
                    <a:p>
                      <a:pPr algn="ctr"/>
                      <a:r>
                        <a:rPr lang="en-US" sz="1900" dirty="0" smtClean="0"/>
                        <a:t>t-tau/A</a:t>
                      </a:r>
                      <a:r>
                        <a:rPr lang="en-US" sz="1900" dirty="0" smtClean="0">
                          <a:latin typeface="Symbol" panose="05050102010706020507" pitchFamily="18" charset="2"/>
                        </a:rPr>
                        <a:t>b</a:t>
                      </a:r>
                      <a:r>
                        <a:rPr lang="en-US" sz="1900" baseline="-25000" dirty="0" smtClean="0"/>
                        <a:t>1-42</a:t>
                      </a:r>
                      <a:endParaRPr lang="en-US" sz="1900"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p-tau</a:t>
                      </a:r>
                      <a:r>
                        <a:rPr lang="en-US" sz="1900" baseline="-25000" dirty="0" smtClean="0"/>
                        <a:t>181</a:t>
                      </a:r>
                      <a:r>
                        <a:rPr lang="en-US" sz="1900" baseline="0" dirty="0" smtClean="0"/>
                        <a:t>/</a:t>
                      </a:r>
                      <a:r>
                        <a:rPr lang="en-US" sz="1900" dirty="0" smtClean="0"/>
                        <a:t>A</a:t>
                      </a:r>
                      <a:r>
                        <a:rPr lang="en-US" sz="1900" dirty="0" smtClean="0">
                          <a:latin typeface="Symbol" panose="05050102010706020507" pitchFamily="18" charset="2"/>
                        </a:rPr>
                        <a:t>b</a:t>
                      </a:r>
                      <a:r>
                        <a:rPr lang="en-US" sz="1900" baseline="-25000" dirty="0" smtClean="0"/>
                        <a:t>1-42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aseline="0" dirty="0" smtClean="0">
                          <a:latin typeface="Arial" panose="020B0604020202020204" pitchFamily="34" charset="0"/>
                          <a:cs typeface="Arial" panose="020B0604020202020204" pitchFamily="34" charset="0"/>
                        </a:rPr>
                        <a:t>% </a:t>
                      </a:r>
                      <a:r>
                        <a:rPr lang="en-US" sz="1900" baseline="0" dirty="0" smtClean="0">
                          <a:latin typeface="Symbol" panose="05050102010706020507" pitchFamily="18" charset="2"/>
                          <a:cs typeface="Arial" panose="020B0604020202020204" pitchFamily="34" charset="0"/>
                        </a:rPr>
                        <a:t>e</a:t>
                      </a:r>
                      <a:r>
                        <a:rPr lang="en-US" sz="1900" baseline="0" dirty="0" smtClean="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601677177"/>
                  </a:ext>
                </a:extLst>
              </a:tr>
              <a:tr h="217978">
                <a:tc>
                  <a:txBody>
                    <a:bodyPr/>
                    <a:lstStyle/>
                    <a:p>
                      <a:endParaRPr lang="en-US" sz="1200" dirty="0"/>
                    </a:p>
                  </a:txBody>
                  <a:tcPr/>
                </a:tc>
                <a:tc>
                  <a:txBody>
                    <a:bodyPr/>
                    <a:lstStyle/>
                    <a:p>
                      <a:pPr algn="ctr"/>
                      <a:r>
                        <a:rPr lang="en-US" sz="1200" dirty="0" smtClean="0"/>
                        <a:t>(</a:t>
                      </a:r>
                      <a:r>
                        <a:rPr lang="en-US" sz="1200" dirty="0" err="1" smtClean="0"/>
                        <a:t>pg</a:t>
                      </a:r>
                      <a:r>
                        <a:rPr lang="en-US" sz="1200" dirty="0" smtClean="0"/>
                        <a:t>/mL)</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r>
                        <a:rPr lang="en-US" sz="1200" dirty="0" err="1" smtClean="0"/>
                        <a:t>pg</a:t>
                      </a:r>
                      <a:r>
                        <a:rPr lang="en-US" sz="1200" dirty="0" smtClean="0"/>
                        <a:t>/mL)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r>
                        <a:rPr lang="en-US" sz="1200" dirty="0" err="1" smtClean="0"/>
                        <a:t>pg</a:t>
                      </a:r>
                      <a:r>
                        <a:rPr lang="en-US" sz="1200" dirty="0" smtClean="0"/>
                        <a:t>/mL)</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4206411021"/>
                  </a:ext>
                </a:extLst>
              </a:tr>
              <a:tr h="1653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endParaRPr lang="en-US" sz="1000" dirty="0"/>
                    </a:p>
                  </a:txBody>
                  <a:tcPr anchor="ctr"/>
                </a:tc>
                <a:extLst>
                  <a:ext uri="{0D108BD9-81ED-4DB2-BD59-A6C34878D82A}">
                    <a16:rowId xmlns:a16="http://schemas.microsoft.com/office/drawing/2014/main" val="898253163"/>
                  </a:ext>
                </a:extLst>
              </a:tr>
              <a:tr h="241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AD          </a:t>
                      </a:r>
                      <a:r>
                        <a:rPr lang="en-US" sz="1400" dirty="0" smtClean="0">
                          <a:latin typeface="Arial" panose="020B0604020202020204" pitchFamily="34" charset="0"/>
                          <a:cs typeface="Arial" panose="020B0604020202020204" pitchFamily="34" charset="0"/>
                        </a:rPr>
                        <a:t>Median</a:t>
                      </a:r>
                      <a:endParaRPr lang="en-US" sz="14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594</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334</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33</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0.58</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0.058</a:t>
                      </a:r>
                    </a:p>
                  </a:txBody>
                  <a:tcPr marL="68580" marR="68580" marT="0" marB="0" anchor="ctr"/>
                </a:tc>
                <a:tc>
                  <a:txBody>
                    <a:bodyPr/>
                    <a:lstStyle/>
                    <a:p>
                      <a:pPr algn="ctr"/>
                      <a:r>
                        <a:rPr lang="en-US" sz="1400" dirty="0" smtClean="0">
                          <a:latin typeface="Arial" panose="020B0604020202020204" pitchFamily="34" charset="0"/>
                          <a:cs typeface="Arial" panose="020B0604020202020204" pitchFamily="34" charset="0"/>
                        </a:rPr>
                        <a:t>68.5</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11041826"/>
                  </a:ext>
                </a:extLst>
              </a:tr>
              <a:tr h="269240">
                <a:tc>
                  <a:txBody>
                    <a:bodyPr/>
                    <a:lstStyle/>
                    <a:p>
                      <a:pPr algn="r"/>
                      <a:r>
                        <a:rPr lang="en-US" sz="1300" b="1" i="1" dirty="0" smtClean="0">
                          <a:latin typeface="Arial" panose="020B0604020202020204" pitchFamily="34" charset="0"/>
                          <a:cs typeface="Arial" panose="020B0604020202020204" pitchFamily="34" charset="0"/>
                        </a:rPr>
                        <a:t>N=127</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mean±SD</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649±257</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375±155</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37±16</a:t>
                      </a:r>
                    </a:p>
                  </a:txBody>
                  <a:tcPr marL="68580" marR="68580" marT="0" marB="0" anchor="ctr"/>
                </a:tc>
                <a:tc>
                  <a:txBody>
                    <a:bodyPr/>
                    <a:lstStyle/>
                    <a:p>
                      <a:pPr marL="0" marR="0" algn="ctr">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0.64±0.32</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0.064±0.034</a:t>
                      </a:r>
                    </a:p>
                  </a:txBody>
                  <a:tcPr marL="68580" marR="68580" marT="0" marB="0" anchor="ctr"/>
                </a:tc>
                <a:tc>
                  <a:txBody>
                    <a:bodyPr/>
                    <a:lstStyle/>
                    <a:p>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65290646"/>
                  </a:ext>
                </a:extLst>
              </a:tr>
              <a:tr h="249381">
                <a:tc>
                  <a:txBody>
                    <a:bodyPr/>
                    <a:lstStyle/>
                    <a:p>
                      <a:pPr algn="r"/>
                      <a:r>
                        <a:rPr lang="en-US" sz="1300" dirty="0" smtClean="0">
                          <a:latin typeface="Arial" panose="020B0604020202020204" pitchFamily="34" charset="0"/>
                          <a:cs typeface="Arial" panose="020B0604020202020204" pitchFamily="34" charset="0"/>
                        </a:rPr>
                        <a:t>95% CI</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309-1375</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170-750</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15-76</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0.18-1.42</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0.014-0.15</a:t>
                      </a:r>
                    </a:p>
                  </a:txBody>
                  <a:tcPr marL="68580" marR="68580" marT="0" marB="0" anchor="ctr"/>
                </a:tc>
                <a:tc>
                  <a:txBody>
                    <a:bodyPr/>
                    <a:lstStyle/>
                    <a:p>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7712540"/>
                  </a:ext>
                </a:extLst>
              </a:tr>
              <a:tr h="270625">
                <a:tc>
                  <a:txBody>
                    <a:bodyPr/>
                    <a:lstStyle/>
                    <a:p>
                      <a:pPr algn="l"/>
                      <a:r>
                        <a:rPr lang="en-US" sz="1400" b="1" dirty="0" smtClean="0">
                          <a:latin typeface="Arial" panose="020B0604020202020204" pitchFamily="34" charset="0"/>
                          <a:cs typeface="Arial" panose="020B0604020202020204" pitchFamily="34" charset="0"/>
                        </a:rPr>
                        <a:t>LMCI</a:t>
                      </a:r>
                      <a:r>
                        <a:rPr lang="en-US" sz="1400" dirty="0" smtClean="0">
                          <a:latin typeface="Arial" panose="020B0604020202020204" pitchFamily="34" charset="0"/>
                          <a:cs typeface="Arial" panose="020B0604020202020204" pitchFamily="34" charset="0"/>
                        </a:rPr>
                        <a:t>       Median</a:t>
                      </a:r>
                      <a:endParaRPr lang="en-US" sz="14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756</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286</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28</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0.50</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0.050</a:t>
                      </a:r>
                    </a:p>
                  </a:txBody>
                  <a:tcPr marL="68580" marR="68580" marT="0" marB="0" anchor="ctr"/>
                </a:tc>
                <a:tc>
                  <a:txBody>
                    <a:bodyPr/>
                    <a:lstStyle/>
                    <a:p>
                      <a:pPr algn="ctr"/>
                      <a:r>
                        <a:rPr lang="en-US" sz="1400" dirty="0" smtClean="0">
                          <a:latin typeface="Arial" panose="020B0604020202020204" pitchFamily="34" charset="0"/>
                          <a:cs typeface="Arial" panose="020B0604020202020204" pitchFamily="34" charset="0"/>
                        </a:rPr>
                        <a:t>60.9</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46501545"/>
                  </a:ext>
                </a:extLst>
              </a:tr>
              <a:tr h="287713">
                <a:tc>
                  <a:txBody>
                    <a:bodyPr/>
                    <a:lstStyle/>
                    <a:p>
                      <a:pPr algn="r"/>
                      <a:r>
                        <a:rPr lang="en-US" sz="1300" b="1" i="1" dirty="0" smtClean="0">
                          <a:latin typeface="Arial" panose="020B0604020202020204" pitchFamily="34" charset="0"/>
                          <a:cs typeface="Arial" panose="020B0604020202020204" pitchFamily="34" charset="0"/>
                        </a:rPr>
                        <a:t>N=138</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mean±SD</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800±285</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308±136</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30±15</a:t>
                      </a:r>
                    </a:p>
                  </a:txBody>
                  <a:tcPr marL="68580" marR="68580" marT="0" marB="0" anchor="ctr"/>
                </a:tc>
                <a:tc>
                  <a:txBody>
                    <a:bodyPr/>
                    <a:lstStyle/>
                    <a:p>
                      <a:pPr marL="0" marR="0" algn="ctr">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0.51±0.30</a:t>
                      </a:r>
                    </a:p>
                  </a:txBody>
                  <a:tcPr marL="68580" marR="68580" marT="0" marB="0" anchor="ctr"/>
                </a:tc>
                <a:tc>
                  <a:txBody>
                    <a:bodyPr/>
                    <a:lstStyle/>
                    <a:p>
                      <a:pPr marL="0" marR="0" algn="ctr">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0.052±0.033</a:t>
                      </a:r>
                    </a:p>
                  </a:txBody>
                  <a:tcPr marL="68580" marR="68580" marT="0" marB="0" anchor="ctr"/>
                </a:tc>
                <a:tc>
                  <a:txBody>
                    <a:bodyPr/>
                    <a:lstStyle/>
                    <a:p>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08807199"/>
                  </a:ext>
                </a:extLst>
              </a:tr>
              <a:tr h="261389">
                <a:tc>
                  <a:txBody>
                    <a:bodyPr/>
                    <a:lstStyle/>
                    <a:p>
                      <a:pPr algn="r"/>
                      <a:r>
                        <a:rPr lang="en-US" sz="1300" dirty="0" smtClean="0">
                          <a:latin typeface="Arial" panose="020B0604020202020204" pitchFamily="34" charset="0"/>
                          <a:cs typeface="Arial" panose="020B0604020202020204" pitchFamily="34" charset="0"/>
                        </a:rPr>
                        <a:t>95% CI</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340-1457</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115-577</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10-63</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0.12-1.22</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0.010-0.13</a:t>
                      </a:r>
                    </a:p>
                  </a:txBody>
                  <a:tcPr marL="68580" marR="68580" marT="0" marB="0" anchor="ctr"/>
                </a:tc>
                <a:tc>
                  <a:txBody>
                    <a:bodyPr/>
                    <a:lstStyle/>
                    <a:p>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88075489"/>
                  </a:ext>
                </a:extLst>
              </a:tr>
              <a:tr h="248458">
                <a:tc>
                  <a:txBody>
                    <a:bodyPr/>
                    <a:lstStyle/>
                    <a:p>
                      <a:pPr algn="l"/>
                      <a:r>
                        <a:rPr lang="en-US" sz="1400" b="1" dirty="0" smtClean="0">
                          <a:latin typeface="Arial" panose="020B0604020202020204" pitchFamily="34" charset="0"/>
                          <a:cs typeface="Arial" panose="020B0604020202020204" pitchFamily="34" charset="0"/>
                        </a:rPr>
                        <a:t>EMCI</a:t>
                      </a:r>
                      <a:r>
                        <a:rPr lang="en-US" sz="1400" dirty="0" smtClean="0">
                          <a:latin typeface="Arial" panose="020B0604020202020204" pitchFamily="34" charset="0"/>
                          <a:cs typeface="Arial" panose="020B0604020202020204" pitchFamily="34" charset="0"/>
                        </a:rPr>
                        <a:t>      Median</a:t>
                      </a:r>
                      <a:endParaRPr lang="en-US" sz="14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865</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234</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0.27</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0.025</a:t>
                      </a:r>
                    </a:p>
                  </a:txBody>
                  <a:tcPr marL="68580" marR="68580" marT="0" marB="0" anchor="ctr"/>
                </a:tc>
                <a:tc>
                  <a:txBody>
                    <a:bodyPr/>
                    <a:lstStyle/>
                    <a:p>
                      <a:pPr algn="ctr"/>
                      <a:r>
                        <a:rPr lang="en-US" sz="1400" dirty="0" smtClean="0">
                          <a:latin typeface="Arial" panose="020B0604020202020204" pitchFamily="34" charset="0"/>
                          <a:cs typeface="Arial" panose="020B0604020202020204" pitchFamily="34" charset="0"/>
                        </a:rPr>
                        <a:t>49.4</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01461375"/>
                  </a:ext>
                </a:extLst>
              </a:tr>
              <a:tr h="290022">
                <a:tc>
                  <a:txBody>
                    <a:bodyPr/>
                    <a:lstStyle/>
                    <a:p>
                      <a:pPr algn="r"/>
                      <a:r>
                        <a:rPr lang="en-US" sz="1300" b="1" i="1" dirty="0" smtClean="0">
                          <a:latin typeface="Arial" panose="020B0604020202020204" pitchFamily="34" charset="0"/>
                          <a:cs typeface="Arial" panose="020B0604020202020204" pitchFamily="34" charset="0"/>
                        </a:rPr>
                        <a:t>N=122</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mean±SD</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943±355</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256±122</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22±9</a:t>
                      </a:r>
                    </a:p>
                  </a:txBody>
                  <a:tcPr marL="68580" marR="68580" marT="0" marB="0" anchor="ctr"/>
                </a:tc>
                <a:tc>
                  <a:txBody>
                    <a:bodyPr/>
                    <a:lstStyle/>
                    <a:p>
                      <a:pPr marL="0" marR="0" algn="ctr">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0.33±0.26</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0.033±0.029</a:t>
                      </a:r>
                    </a:p>
                  </a:txBody>
                  <a:tcPr marL="68580" marR="68580" marT="0" marB="0" anchor="ctr"/>
                </a:tc>
                <a:tc>
                  <a:txBody>
                    <a:bodyPr/>
                    <a:lstStyle/>
                    <a:p>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63197054"/>
                  </a:ext>
                </a:extLst>
              </a:tr>
              <a:tr h="263236">
                <a:tc>
                  <a:txBody>
                    <a:bodyPr/>
                    <a:lstStyle/>
                    <a:p>
                      <a:pPr algn="r"/>
                      <a:r>
                        <a:rPr lang="en-US" sz="1300" dirty="0" smtClean="0">
                          <a:latin typeface="Arial" panose="020B0604020202020204" pitchFamily="34" charset="0"/>
                          <a:cs typeface="Arial" panose="020B0604020202020204" pitchFamily="34" charset="0"/>
                        </a:rPr>
                        <a:t>95% CI</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382-1659</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117-582</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11-43</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0.09-0.95</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0.0082-0.106</a:t>
                      </a:r>
                    </a:p>
                  </a:txBody>
                  <a:tcPr marL="68580" marR="68580" marT="0" marB="0" anchor="ctr"/>
                </a:tc>
                <a:tc>
                  <a:txBody>
                    <a:bodyPr/>
                    <a:lstStyle/>
                    <a:p>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47185815"/>
                  </a:ext>
                </a:extLst>
              </a:tr>
              <a:tr h="370840">
                <a:tc>
                  <a:txBody>
                    <a:bodyPr/>
                    <a:lstStyle/>
                    <a:p>
                      <a:pPr algn="l"/>
                      <a:r>
                        <a:rPr lang="en-US" sz="1400" b="1" dirty="0" smtClean="0">
                          <a:latin typeface="Arial" panose="020B0604020202020204" pitchFamily="34" charset="0"/>
                          <a:cs typeface="Arial" panose="020B0604020202020204" pitchFamily="34" charset="0"/>
                        </a:rPr>
                        <a:t>SMC</a:t>
                      </a:r>
                      <a:r>
                        <a:rPr lang="en-US" sz="1400" b="0" dirty="0" smtClean="0">
                          <a:latin typeface="Arial" panose="020B0604020202020204" pitchFamily="34" charset="0"/>
                          <a:cs typeface="Arial" panose="020B0604020202020204" pitchFamily="34" charset="0"/>
                        </a:rPr>
                        <a:t>       Median</a:t>
                      </a:r>
                      <a:endParaRPr lang="en-US" sz="1400" b="0" dirty="0">
                        <a:latin typeface="Arial" panose="020B060402020202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1111</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218</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0.19</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0.017</a:t>
                      </a:r>
                    </a:p>
                  </a:txBody>
                  <a:tcPr marL="68580" marR="68580" marT="0" marB="0" anchor="ctr"/>
                </a:tc>
                <a:tc>
                  <a:txBody>
                    <a:bodyPr/>
                    <a:lstStyle/>
                    <a:p>
                      <a:pPr algn="ctr"/>
                      <a:r>
                        <a:rPr lang="en-US" sz="1400" dirty="0" smtClean="0">
                          <a:latin typeface="Arial" panose="020B0604020202020204" pitchFamily="34" charset="0"/>
                          <a:cs typeface="Arial" panose="020B0604020202020204" pitchFamily="34" charset="0"/>
                        </a:rPr>
                        <a:t>43.7</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1832514"/>
                  </a:ext>
                </a:extLst>
              </a:tr>
              <a:tr h="260927">
                <a:tc>
                  <a:txBody>
                    <a:bodyPr/>
                    <a:lstStyle/>
                    <a:p>
                      <a:pPr algn="r"/>
                      <a:r>
                        <a:rPr lang="en-US" sz="1300" b="1" i="1" dirty="0" smtClean="0">
                          <a:latin typeface="Arial" panose="020B0604020202020204" pitchFamily="34" charset="0"/>
                          <a:cs typeface="Arial" panose="020B0604020202020204" pitchFamily="34" charset="0"/>
                        </a:rPr>
                        <a:t>N=71</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mean±SD</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1079±374</a:t>
                      </a:r>
                    </a:p>
                  </a:txBody>
                  <a:tcPr marL="68580" marR="68580" marT="0" marB="0" anchor="ctr"/>
                </a:tc>
                <a:tc>
                  <a:txBody>
                    <a:bodyPr/>
                    <a:lstStyle/>
                    <a:p>
                      <a:pPr marL="0" marR="0" algn="ctr">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241±94</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22±10</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0.25±0.16</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0.024±0.017</a:t>
                      </a:r>
                    </a:p>
                  </a:txBody>
                  <a:tcPr marL="68580" marR="68580" marT="0" marB="0" anchor="ct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22431566"/>
                  </a:ext>
                </a:extLst>
              </a:tr>
              <a:tr h="370840">
                <a:tc>
                  <a:txBody>
                    <a:bodyPr/>
                    <a:lstStyle/>
                    <a:p>
                      <a:pPr algn="r"/>
                      <a:r>
                        <a:rPr lang="en-US" sz="1300" dirty="0" smtClean="0">
                          <a:latin typeface="Arial" panose="020B0604020202020204" pitchFamily="34" charset="0"/>
                          <a:cs typeface="Arial" panose="020B0604020202020204" pitchFamily="34" charset="0"/>
                        </a:rPr>
                        <a:t>95% CI</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454-1670</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107-462</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10-49</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0.10-0.67</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0.0084-0.071</a:t>
                      </a:r>
                    </a:p>
                  </a:txBody>
                  <a:tcPr marL="68580" marR="68580" marT="0" marB="0" anchor="ctr"/>
                </a:tc>
                <a:tc>
                  <a:txBody>
                    <a:bodyPr/>
                    <a:lstStyle/>
                    <a:p>
                      <a:endParaRPr lang="en-US"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1835160"/>
                  </a:ext>
                </a:extLst>
              </a:tr>
              <a:tr h="370840">
                <a:tc>
                  <a:txBody>
                    <a:bodyPr/>
                    <a:lstStyle/>
                    <a:p>
                      <a:pPr algn="l"/>
                      <a:r>
                        <a:rPr lang="en-US" sz="1400" b="1" dirty="0" smtClean="0">
                          <a:latin typeface="Arial" panose="020B0604020202020204" pitchFamily="34" charset="0"/>
                          <a:cs typeface="Arial" panose="020B0604020202020204" pitchFamily="34" charset="0"/>
                        </a:rPr>
                        <a:t>NC</a:t>
                      </a:r>
                      <a:r>
                        <a:rPr lang="en-US" sz="1400" dirty="0" smtClean="0">
                          <a:latin typeface="Arial" panose="020B0604020202020204" pitchFamily="34" charset="0"/>
                          <a:cs typeface="Arial" panose="020B0604020202020204" pitchFamily="34" charset="0"/>
                        </a:rPr>
                        <a:t>          Median</a:t>
                      </a:r>
                      <a:endParaRPr lang="en-US" sz="14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974</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211</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0.21</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0.020</a:t>
                      </a:r>
                    </a:p>
                  </a:txBody>
                  <a:tcPr marL="68580" marR="68580" marT="0" marB="0" anchor="ctr"/>
                </a:tc>
                <a:tc>
                  <a:txBody>
                    <a:bodyPr/>
                    <a:lstStyle/>
                    <a:p>
                      <a:pPr algn="ctr"/>
                      <a:r>
                        <a:rPr lang="en-US" sz="1400" dirty="0" smtClean="0">
                          <a:latin typeface="Arial" panose="020B0604020202020204" pitchFamily="34" charset="0"/>
                          <a:cs typeface="Arial" panose="020B0604020202020204" pitchFamily="34" charset="0"/>
                        </a:rPr>
                        <a:t>33.0</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40200844"/>
                  </a:ext>
                </a:extLst>
              </a:tr>
              <a:tr h="370840">
                <a:tc>
                  <a:txBody>
                    <a:bodyPr/>
                    <a:lstStyle/>
                    <a:p>
                      <a:pPr algn="r"/>
                      <a:r>
                        <a:rPr lang="en-US" sz="1300" b="1" i="1" dirty="0" smtClean="0">
                          <a:latin typeface="Arial" panose="020B0604020202020204" pitchFamily="34" charset="0"/>
                          <a:cs typeface="Arial" panose="020B0604020202020204" pitchFamily="34" charset="0"/>
                        </a:rPr>
                        <a:t>N=109</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mean±SD</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1013±379</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238±92</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22±9</a:t>
                      </a:r>
                    </a:p>
                  </a:txBody>
                  <a:tcPr marL="68580" marR="68580" marT="0" marB="0" anchor="ctr"/>
                </a:tc>
                <a:tc>
                  <a:txBody>
                    <a:bodyPr/>
                    <a:lstStyle/>
                    <a:p>
                      <a:pPr marL="0" marR="0" algn="ctr">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0.27±0.18</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0.0260.019</a:t>
                      </a:r>
                    </a:p>
                  </a:txBody>
                  <a:tcPr marL="68580" marR="68580" marT="0" marB="0" anchor="ctr"/>
                </a:tc>
                <a:tc>
                  <a:txBody>
                    <a:bodyPr/>
                    <a:lstStyle/>
                    <a:p>
                      <a:endParaRPr lang="en-US"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9646919"/>
                  </a:ext>
                </a:extLst>
              </a:tr>
              <a:tr h="370840">
                <a:tc>
                  <a:txBody>
                    <a:bodyPr/>
                    <a:lstStyle/>
                    <a:p>
                      <a:pPr algn="r"/>
                      <a:r>
                        <a:rPr lang="en-US" sz="1300" dirty="0" smtClean="0">
                          <a:latin typeface="Arial" panose="020B0604020202020204" pitchFamily="34" charset="0"/>
                          <a:cs typeface="Arial" panose="020B0604020202020204" pitchFamily="34" charset="0"/>
                        </a:rPr>
                        <a:t>95% CI</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342-1686</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110-469</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10-48</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0.09-0.69</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0.0086-0.073</a:t>
                      </a:r>
                    </a:p>
                  </a:txBody>
                  <a:tcPr marL="68580" marR="68580" marT="0" marB="0" anchor="ctr"/>
                </a:tc>
                <a:tc>
                  <a:txBody>
                    <a:bodyPr/>
                    <a:lstStyle/>
                    <a:p>
                      <a:endParaRPr lang="en-US"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70332544"/>
                  </a:ext>
                </a:extLst>
              </a:tr>
            </a:tbl>
          </a:graphicData>
        </a:graphic>
      </p:graphicFrame>
    </p:spTree>
    <p:extLst>
      <p:ext uri="{BB962C8B-B14F-4D97-AF65-F5344CB8AC3E}">
        <p14:creationId xmlns:p14="http://schemas.microsoft.com/office/powerpoint/2010/main" val="2584623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265113" y="-152400"/>
            <a:ext cx="11926887" cy="762000"/>
          </a:xfrm>
        </p:spPr>
        <p:txBody>
          <a:bodyPr/>
          <a:lstStyle/>
          <a:p>
            <a:pPr eaLnBrk="1" hangingPunct="1"/>
            <a:r>
              <a:rPr lang="en-US" sz="3600" dirty="0" smtClean="0"/>
              <a:t>New biomarkers in NIA/ADNI/RARC-approved studies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7131310"/>
              </p:ext>
            </p:extLst>
          </p:nvPr>
        </p:nvGraphicFramePr>
        <p:xfrm>
          <a:off x="0" y="533400"/>
          <a:ext cx="12165012" cy="6303957"/>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810491">
                  <a:extLst>
                    <a:ext uri="{9D8B030D-6E8A-4147-A177-3AD203B41FA5}">
                      <a16:colId xmlns:a16="http://schemas.microsoft.com/office/drawing/2014/main" val="20001"/>
                    </a:ext>
                  </a:extLst>
                </a:gridCol>
                <a:gridCol w="880253">
                  <a:extLst>
                    <a:ext uri="{9D8B030D-6E8A-4147-A177-3AD203B41FA5}">
                      <a16:colId xmlns:a16="http://schemas.microsoft.com/office/drawing/2014/main" val="20002"/>
                    </a:ext>
                  </a:extLst>
                </a:gridCol>
                <a:gridCol w="4252856">
                  <a:extLst>
                    <a:ext uri="{9D8B030D-6E8A-4147-A177-3AD203B41FA5}">
                      <a16:colId xmlns:a16="http://schemas.microsoft.com/office/drawing/2014/main" val="20003"/>
                    </a:ext>
                  </a:extLst>
                </a:gridCol>
                <a:gridCol w="3859212">
                  <a:extLst>
                    <a:ext uri="{9D8B030D-6E8A-4147-A177-3AD203B41FA5}">
                      <a16:colId xmlns:a16="http://schemas.microsoft.com/office/drawing/2014/main" val="20004"/>
                    </a:ext>
                  </a:extLst>
                </a:gridCol>
              </a:tblGrid>
              <a:tr h="370821">
                <a:tc>
                  <a:txBody>
                    <a:bodyPr/>
                    <a:lstStyle/>
                    <a:p>
                      <a:r>
                        <a:rPr lang="en-US" sz="1800" dirty="0" smtClean="0"/>
                        <a:t>Biomarker</a:t>
                      </a:r>
                      <a:endParaRPr lang="en-US" sz="18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Fluid</a:t>
                      </a:r>
                      <a:endParaRPr lang="en-US" sz="18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a:t>
                      </a:r>
                      <a:endParaRPr lang="en-US" sz="18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ADNI study</a:t>
                      </a:r>
                      <a:endParaRPr lang="en-US" sz="18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Investigator</a:t>
                      </a:r>
                      <a:endParaRPr lang="en-US" sz="18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21">
                <a:tc>
                  <a:txBody>
                    <a:bodyPr/>
                    <a:lstStyle/>
                    <a:p>
                      <a:r>
                        <a:rPr lang="en-US" sz="1600" dirty="0" smtClean="0"/>
                        <a:t>NFL &amp; Tau </a:t>
                      </a:r>
                      <a:r>
                        <a:rPr lang="en-US" sz="1600" dirty="0" err="1" smtClean="0"/>
                        <a:t>diag</a:t>
                      </a:r>
                      <a:r>
                        <a:rPr lang="en-US" sz="1600" dirty="0" smtClean="0"/>
                        <a:t>/prognosis</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Plasma</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3,000+</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ADNIGO/2 BL + longitudinal</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HZetterberg;NMattsson;Kblennow</a:t>
                      </a:r>
                      <a:r>
                        <a:rPr lang="en-US" sz="1600" dirty="0" smtClean="0"/>
                        <a:t>; Sweden</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6036811"/>
                  </a:ext>
                </a:extLst>
              </a:tr>
              <a:tr h="370821">
                <a:tc>
                  <a:txBody>
                    <a:bodyPr/>
                    <a:lstStyle/>
                    <a:p>
                      <a:r>
                        <a:rPr lang="en-US" sz="1600" dirty="0" smtClean="0"/>
                        <a:t>sTREM2</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CSF</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1007</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ADNI1/GO/2 BL + longitudinal – shared samples</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MSuares-Calvert,MEwers</a:t>
                      </a:r>
                      <a:r>
                        <a:rPr lang="en-US" sz="1600" dirty="0" smtClean="0"/>
                        <a:t>; DZNE, Germany</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9931034"/>
                  </a:ext>
                </a:extLst>
              </a:tr>
              <a:tr h="370821">
                <a:tc>
                  <a:txBody>
                    <a:bodyPr/>
                    <a:lstStyle/>
                    <a:p>
                      <a:r>
                        <a:rPr lang="en-US" sz="1600" dirty="0" smtClean="0"/>
                        <a:t>sTREM2 levels &amp; AD; IA</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CSF</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1007 </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ADNI1/GO/2 BL</a:t>
                      </a:r>
                      <a:r>
                        <a:rPr lang="en-US" sz="1600" baseline="0" dirty="0" smtClean="0"/>
                        <a:t> + longitudinal</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Cruchaga; Wash U</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5892431"/>
                  </a:ext>
                </a:extLst>
              </a:tr>
              <a:tr h="370821">
                <a:tc>
                  <a:txBody>
                    <a:bodyPr/>
                    <a:lstStyle/>
                    <a:p>
                      <a:r>
                        <a:rPr lang="en-US" sz="1600" dirty="0" smtClean="0"/>
                        <a:t>Metabolic networks</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Serum </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905</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Studies in ADNIGO/2 BL samples </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RKaddoura</a:t>
                      </a:r>
                      <a:r>
                        <a:rPr lang="en-US" sz="1600" dirty="0" smtClean="0"/>
                        <a:t>-Daouk; Duke </a:t>
                      </a:r>
                      <a:r>
                        <a:rPr lang="en-US" sz="1600" dirty="0" err="1" smtClean="0"/>
                        <a:t>Univ</a:t>
                      </a:r>
                      <a:r>
                        <a:rPr lang="en-US" sz="1600" dirty="0" smtClean="0"/>
                        <a:t>, </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21">
                <a:tc>
                  <a:txBody>
                    <a:bodyPr/>
                    <a:lstStyle/>
                    <a:p>
                      <a:r>
                        <a:rPr lang="en-US" sz="1600" baseline="0" dirty="0" smtClean="0"/>
                        <a:t>A</a:t>
                      </a:r>
                      <a:r>
                        <a:rPr lang="en-US" sz="1600" baseline="0" dirty="0" smtClean="0">
                          <a:latin typeface="Symbol" panose="05050102010706020507" pitchFamily="18" charset="2"/>
                        </a:rPr>
                        <a:t>b</a:t>
                      </a:r>
                      <a:r>
                        <a:rPr lang="en-US" sz="1600" baseline="0" dirty="0" smtClean="0"/>
                        <a:t>1-42/1-40;ELISA</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plasma</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764</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ADNI 1, GO, 2 in BL &amp; longitudinal</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ISherriff</a:t>
                      </a:r>
                      <a:r>
                        <a:rPr lang="en-US" sz="1600" dirty="0" smtClean="0"/>
                        <a:t>; </a:t>
                      </a:r>
                      <a:r>
                        <a:rPr lang="en-US" sz="1600" dirty="0" err="1" smtClean="0"/>
                        <a:t>Araclon</a:t>
                      </a:r>
                      <a:r>
                        <a:rPr lang="en-US" sz="1600" dirty="0" smtClean="0"/>
                        <a:t> Biotech</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21">
                <a:tc>
                  <a:txBody>
                    <a:bodyPr/>
                    <a:lstStyle/>
                    <a:p>
                      <a:r>
                        <a:rPr lang="en-US" sz="1600" dirty="0" smtClean="0"/>
                        <a:t>Metabolic</a:t>
                      </a:r>
                      <a:r>
                        <a:rPr lang="en-US" sz="1600" baseline="0" dirty="0" smtClean="0"/>
                        <a:t> networks </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serum</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833</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Studies in ADNI1 BL samples; data</a:t>
                      </a:r>
                      <a:r>
                        <a:rPr lang="en-US" sz="1600" baseline="0" dirty="0" smtClean="0"/>
                        <a:t> uploaded</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RKaddoura</a:t>
                      </a:r>
                      <a:r>
                        <a:rPr lang="en-US" sz="1600" dirty="0" smtClean="0"/>
                        <a:t>-Daouk; Duke </a:t>
                      </a:r>
                      <a:r>
                        <a:rPr lang="en-US" sz="1600" dirty="0" err="1" smtClean="0"/>
                        <a:t>Univ</a:t>
                      </a:r>
                      <a:r>
                        <a:rPr lang="en-US" sz="1600" dirty="0" smtClean="0"/>
                        <a:t>, </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21">
                <a:tc>
                  <a:txBody>
                    <a:bodyPr/>
                    <a:lstStyle/>
                    <a:p>
                      <a:r>
                        <a:rPr lang="en-US" sz="1500" baseline="0" dirty="0" smtClean="0"/>
                        <a:t>SNAP25 &amp; </a:t>
                      </a:r>
                      <a:r>
                        <a:rPr lang="en-US" sz="1500" baseline="0" dirty="0" err="1" smtClean="0"/>
                        <a:t>neurogranin</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CSF</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612</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Longitudinal samples </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err="1" smtClean="0"/>
                        <a:t>AFagan</a:t>
                      </a:r>
                      <a:r>
                        <a:rPr lang="en-US" sz="1600" baseline="0" dirty="0" smtClean="0"/>
                        <a:t>; Wash University</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21">
                <a:tc>
                  <a:txBody>
                    <a:bodyPr/>
                    <a:lstStyle/>
                    <a:p>
                      <a:r>
                        <a:rPr lang="en-US" sz="1600" baseline="0" dirty="0" smtClean="0"/>
                        <a:t>T-&amp; </a:t>
                      </a:r>
                      <a:r>
                        <a:rPr lang="en-US" sz="1600" baseline="0" dirty="0" err="1" smtClean="0"/>
                        <a:t>Phos</a:t>
                      </a:r>
                      <a:r>
                        <a:rPr lang="en-US" sz="1600" baseline="0" dirty="0" smtClean="0"/>
                        <a:t>-</a:t>
                      </a:r>
                      <a:r>
                        <a:rPr lang="en-US" sz="1600" baseline="0" dirty="0" smtClean="0">
                          <a:latin typeface="Symbol" panose="05050102010706020507" pitchFamily="18" charset="2"/>
                        </a:rPr>
                        <a:t>a</a:t>
                      </a:r>
                      <a:r>
                        <a:rPr lang="en-US" sz="1600" baseline="0" dirty="0" smtClean="0"/>
                        <a:t>-SYN; IA</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CSF</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567</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Longitudinal samples, to be uploaded </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err="1" smtClean="0"/>
                        <a:t>JZhang</a:t>
                      </a:r>
                      <a:r>
                        <a:rPr lang="en-US" sz="1600" baseline="0" dirty="0" smtClean="0"/>
                        <a:t>; University of Wash</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21">
                <a:tc>
                  <a:txBody>
                    <a:bodyPr/>
                    <a:lstStyle/>
                    <a:p>
                      <a:r>
                        <a:rPr lang="en-US" sz="1600" dirty="0" err="1" smtClean="0"/>
                        <a:t>Vilip</a:t>
                      </a:r>
                      <a:r>
                        <a:rPr lang="en-US" sz="1600" dirty="0" smtClean="0"/>
                        <a:t> 1; YKL-40; IA</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CSF</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612</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Longitudinal samples, publication planned</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AFagan</a:t>
                      </a:r>
                      <a:r>
                        <a:rPr lang="en-US" sz="1600" dirty="0" smtClean="0"/>
                        <a:t>; Wash University</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821">
                <a:tc>
                  <a:txBody>
                    <a:bodyPr/>
                    <a:lstStyle/>
                    <a:p>
                      <a:r>
                        <a:rPr lang="en-US" sz="1600" dirty="0" smtClean="0"/>
                        <a:t>Tau; IA</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plasma</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595</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BL ADNI1; publication</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KBlennow</a:t>
                      </a:r>
                      <a:r>
                        <a:rPr lang="en-US" sz="1600" dirty="0" smtClean="0"/>
                        <a:t>; </a:t>
                      </a:r>
                      <a:r>
                        <a:rPr lang="en-US" sz="1600" dirty="0" err="1" smtClean="0"/>
                        <a:t>Sahlgrenska</a:t>
                      </a:r>
                      <a:r>
                        <a:rPr lang="en-US" sz="1600" baseline="0" dirty="0" smtClean="0"/>
                        <a:t> </a:t>
                      </a:r>
                      <a:r>
                        <a:rPr lang="en-US" sz="1600" baseline="0" dirty="0" err="1" smtClean="0"/>
                        <a:t>UHosp</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0821">
                <a:tc>
                  <a:txBody>
                    <a:bodyPr/>
                    <a:lstStyle/>
                    <a:p>
                      <a:r>
                        <a:rPr lang="en-US" sz="1600" dirty="0" err="1" smtClean="0"/>
                        <a:t>Neurogranin</a:t>
                      </a:r>
                      <a:r>
                        <a:rPr lang="en-US" sz="1600" dirty="0" smtClean="0"/>
                        <a:t>; NFL; IA</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CSF</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416</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BL ADNI1; multiple publications</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KBlennow</a:t>
                      </a:r>
                      <a:r>
                        <a:rPr lang="en-US" sz="1600" dirty="0" smtClean="0"/>
                        <a:t>; </a:t>
                      </a:r>
                      <a:r>
                        <a:rPr lang="en-US" sz="1600" dirty="0" err="1" smtClean="0"/>
                        <a:t>Sahlgrenska</a:t>
                      </a:r>
                      <a:r>
                        <a:rPr lang="en-US" sz="1600" dirty="0" smtClean="0"/>
                        <a:t> </a:t>
                      </a:r>
                      <a:r>
                        <a:rPr lang="en-US" sz="1600" dirty="0" err="1" smtClean="0"/>
                        <a:t>UHosp</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70821">
                <a:tc>
                  <a:txBody>
                    <a:bodyPr/>
                    <a:lstStyle/>
                    <a:p>
                      <a:r>
                        <a:rPr lang="en-US" sz="1400" dirty="0" smtClean="0"/>
                        <a:t>Proteome/ MRM/MSMS</a:t>
                      </a:r>
                      <a:endParaRPr lang="en-US" sz="14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CSF</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306</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baseline="0" dirty="0" smtClean="0"/>
                        <a:t>BL  ADNI1; 221 </a:t>
                      </a:r>
                      <a:r>
                        <a:rPr lang="en-US" sz="1300" baseline="0" dirty="0" err="1" smtClean="0"/>
                        <a:t>proteins;publication;another</a:t>
                      </a:r>
                      <a:r>
                        <a:rPr lang="en-US" sz="1300" baseline="0" dirty="0" smtClean="0"/>
                        <a:t> planned</a:t>
                      </a:r>
                      <a:endParaRPr lang="en-US" sz="13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ADNI PPSB/FNIH; </a:t>
                      </a:r>
                      <a:r>
                        <a:rPr lang="en-US" sz="1600" dirty="0" err="1" smtClean="0"/>
                        <a:t>LHonigsberg</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70821">
                <a:tc>
                  <a:txBody>
                    <a:bodyPr/>
                    <a:lstStyle/>
                    <a:p>
                      <a:r>
                        <a:rPr lang="en-US" sz="1600" dirty="0" smtClean="0"/>
                        <a:t>Proteome/RBM</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plasma</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1,065</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BL &amp; yr1; multiple publications</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HSoares;Pfizer</a:t>
                      </a:r>
                      <a:r>
                        <a:rPr lang="en-US" sz="1600" dirty="0" smtClean="0"/>
                        <a:t>/PPSB/FNIH</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70821">
                <a:tc>
                  <a:txBody>
                    <a:bodyPr/>
                    <a:lstStyle/>
                    <a:p>
                      <a:r>
                        <a:rPr lang="en-US" sz="1600" dirty="0" smtClean="0"/>
                        <a:t>Proteome/RBM</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CSF</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317</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BL ADNI1; multiple publications </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WPotter,etal</a:t>
                      </a:r>
                      <a:r>
                        <a:rPr lang="en-US" sz="1600" dirty="0" smtClean="0"/>
                        <a:t>/PPSB/FNIH</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70821">
                <a:tc>
                  <a:txBody>
                    <a:bodyPr/>
                    <a:lstStyle/>
                    <a:p>
                      <a:r>
                        <a:rPr lang="en-US" sz="1600" dirty="0" smtClean="0"/>
                        <a:t>BACE &amp; </a:t>
                      </a:r>
                      <a:r>
                        <a:rPr lang="en-US" sz="1600" dirty="0" err="1" smtClean="0"/>
                        <a:t>sAPP</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CSF</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402</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BL  ADNI1; recent</a:t>
                      </a:r>
                      <a:r>
                        <a:rPr lang="en-US" sz="1600" baseline="0" dirty="0" smtClean="0"/>
                        <a:t> publication</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MSavage;merck</a:t>
                      </a:r>
                      <a:r>
                        <a:rPr lang="en-US" sz="1600" dirty="0" smtClean="0"/>
                        <a:t>/PPSB/FNIH</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370821">
                <a:tc>
                  <a:txBody>
                    <a:bodyPr/>
                    <a:lstStyle/>
                    <a:p>
                      <a:r>
                        <a:rPr lang="en-US" sz="1600" dirty="0" err="1" smtClean="0">
                          <a:latin typeface="Symbol" panose="05050102010706020507" pitchFamily="18" charset="2"/>
                        </a:rPr>
                        <a:t>a</a:t>
                      </a:r>
                      <a:r>
                        <a:rPr lang="en-US" sz="1600" dirty="0" err="1" smtClean="0"/>
                        <a:t>-Synuclein;xMAP</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CSF</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390</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BL  ADNI1; several publications</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JZhang</a:t>
                      </a:r>
                      <a:r>
                        <a:rPr lang="en-US" sz="1600" dirty="0" smtClean="0"/>
                        <a:t>; University of Wash</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bl>
          </a:graphicData>
        </a:graphic>
      </p:graphicFrame>
      <p:sp>
        <p:nvSpPr>
          <p:cNvPr id="2" name="Curved Down Arrow 1"/>
          <p:cNvSpPr/>
          <p:nvPr/>
        </p:nvSpPr>
        <p:spPr>
          <a:xfrm>
            <a:off x="2819400" y="1447800"/>
            <a:ext cx="228600" cy="38100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rved Down Arrow 2"/>
          <p:cNvSpPr/>
          <p:nvPr/>
        </p:nvSpPr>
        <p:spPr>
          <a:xfrm>
            <a:off x="8077200" y="1447800"/>
            <a:ext cx="228600" cy="38100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63181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0224" y="0"/>
            <a:ext cx="9765057" cy="6361772"/>
          </a:xfrm>
          <a:prstGeom prst="rect">
            <a:avLst/>
          </a:prstGeom>
        </p:spPr>
      </p:pic>
      <p:sp>
        <p:nvSpPr>
          <p:cNvPr id="3" name="TextBox 2"/>
          <p:cNvSpPr txBox="1"/>
          <p:nvPr/>
        </p:nvSpPr>
        <p:spPr>
          <a:xfrm>
            <a:off x="6649278" y="526774"/>
            <a:ext cx="2339102"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A</a:t>
            </a:r>
            <a:r>
              <a:rPr lang="en-US" sz="2400" dirty="0" smtClean="0">
                <a:latin typeface="Symbol" panose="05050102010706020507" pitchFamily="18" charset="2"/>
                <a:cs typeface="Arial" panose="020B0604020202020204" pitchFamily="34" charset="0"/>
              </a:rPr>
              <a:t>b</a:t>
            </a:r>
            <a:r>
              <a:rPr lang="en-US" sz="2400" baseline="-25000" dirty="0" smtClean="0">
                <a:latin typeface="Arial" panose="020B0604020202020204" pitchFamily="34" charset="0"/>
                <a:cs typeface="Arial" panose="020B0604020202020204" pitchFamily="34" charset="0"/>
              </a:rPr>
              <a:t>1-42</a:t>
            </a:r>
            <a:r>
              <a:rPr lang="en-US" sz="2400" dirty="0" smtClean="0">
                <a:latin typeface="Arial" panose="020B0604020202020204" pitchFamily="34" charset="0"/>
                <a:cs typeface="Arial" panose="020B0604020202020204" pitchFamily="34" charset="0"/>
              </a:rPr>
              <a:t> all values</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3012119" y="3390867"/>
            <a:ext cx="705642" cy="369332"/>
          </a:xfrm>
          <a:prstGeom prst="rect">
            <a:avLst/>
          </a:prstGeom>
          <a:noFill/>
        </p:spPr>
        <p:txBody>
          <a:bodyPr wrap="none" rtlCol="0">
            <a:spAutoFit/>
          </a:bodyPr>
          <a:lstStyle/>
          <a:p>
            <a:r>
              <a:rPr lang="en-US" dirty="0" smtClean="0"/>
              <a:t>1248 </a:t>
            </a:r>
            <a:endParaRPr lang="en-US" dirty="0"/>
          </a:p>
        </p:txBody>
      </p:sp>
      <p:sp>
        <p:nvSpPr>
          <p:cNvPr id="5" name="TextBox 4"/>
          <p:cNvSpPr txBox="1"/>
          <p:nvPr/>
        </p:nvSpPr>
        <p:spPr>
          <a:xfrm>
            <a:off x="4071055" y="3391762"/>
            <a:ext cx="652743" cy="369332"/>
          </a:xfrm>
          <a:prstGeom prst="rect">
            <a:avLst/>
          </a:prstGeom>
          <a:noFill/>
        </p:spPr>
        <p:txBody>
          <a:bodyPr wrap="none" rtlCol="0">
            <a:spAutoFit/>
          </a:bodyPr>
          <a:lstStyle/>
          <a:p>
            <a:r>
              <a:rPr lang="en-US" dirty="0" smtClean="0"/>
              <a:t>1291</a:t>
            </a:r>
            <a:endParaRPr lang="en-US" dirty="0"/>
          </a:p>
        </p:txBody>
      </p:sp>
      <p:sp>
        <p:nvSpPr>
          <p:cNvPr id="6" name="TextBox 5"/>
          <p:cNvSpPr txBox="1"/>
          <p:nvPr/>
        </p:nvSpPr>
        <p:spPr>
          <a:xfrm>
            <a:off x="5077092" y="3390867"/>
            <a:ext cx="914400" cy="369332"/>
          </a:xfrm>
          <a:prstGeom prst="rect">
            <a:avLst/>
          </a:prstGeom>
          <a:noFill/>
        </p:spPr>
        <p:txBody>
          <a:bodyPr wrap="square" rtlCol="0">
            <a:spAutoFit/>
          </a:bodyPr>
          <a:lstStyle/>
          <a:p>
            <a:r>
              <a:rPr lang="en-US" dirty="0" smtClean="0"/>
              <a:t>1324</a:t>
            </a:r>
            <a:endParaRPr lang="en-US" dirty="0"/>
          </a:p>
        </p:txBody>
      </p:sp>
      <p:sp>
        <p:nvSpPr>
          <p:cNvPr id="7" name="TextBox 6"/>
          <p:cNvSpPr txBox="1"/>
          <p:nvPr/>
        </p:nvSpPr>
        <p:spPr>
          <a:xfrm>
            <a:off x="6083129" y="3390867"/>
            <a:ext cx="652743" cy="369332"/>
          </a:xfrm>
          <a:prstGeom prst="rect">
            <a:avLst/>
          </a:prstGeom>
          <a:noFill/>
        </p:spPr>
        <p:txBody>
          <a:bodyPr wrap="none" rtlCol="0">
            <a:spAutoFit/>
          </a:bodyPr>
          <a:lstStyle/>
          <a:p>
            <a:r>
              <a:rPr lang="en-US" dirty="0" smtClean="0">
                <a:solidFill>
                  <a:srgbClr val="FFFFCC"/>
                </a:solidFill>
              </a:rPr>
              <a:t>1052</a:t>
            </a:r>
            <a:endParaRPr lang="en-US" dirty="0">
              <a:solidFill>
                <a:srgbClr val="FFFFCC"/>
              </a:solidFill>
            </a:endParaRPr>
          </a:p>
        </p:txBody>
      </p:sp>
      <p:sp>
        <p:nvSpPr>
          <p:cNvPr id="8" name="TextBox 7"/>
          <p:cNvSpPr txBox="1"/>
          <p:nvPr/>
        </p:nvSpPr>
        <p:spPr>
          <a:xfrm>
            <a:off x="7217656" y="4398950"/>
            <a:ext cx="535724" cy="369332"/>
          </a:xfrm>
          <a:prstGeom prst="rect">
            <a:avLst/>
          </a:prstGeom>
          <a:noFill/>
        </p:spPr>
        <p:txBody>
          <a:bodyPr wrap="none" rtlCol="0">
            <a:spAutoFit/>
          </a:bodyPr>
          <a:lstStyle/>
          <a:p>
            <a:r>
              <a:rPr lang="en-US" dirty="0" smtClean="0"/>
              <a:t>658</a:t>
            </a:r>
            <a:endParaRPr lang="en-US" dirty="0"/>
          </a:p>
        </p:txBody>
      </p:sp>
      <p:sp>
        <p:nvSpPr>
          <p:cNvPr id="9" name="TextBox 8"/>
          <p:cNvSpPr txBox="1"/>
          <p:nvPr/>
        </p:nvSpPr>
        <p:spPr>
          <a:xfrm>
            <a:off x="8209844" y="4300036"/>
            <a:ext cx="666045" cy="369332"/>
          </a:xfrm>
          <a:prstGeom prst="rect">
            <a:avLst/>
          </a:prstGeom>
          <a:noFill/>
        </p:spPr>
        <p:txBody>
          <a:bodyPr wrap="square" rtlCol="0">
            <a:spAutoFit/>
          </a:bodyPr>
          <a:lstStyle/>
          <a:p>
            <a:r>
              <a:rPr lang="en-US" dirty="0" smtClean="0"/>
              <a:t>793*</a:t>
            </a:r>
            <a:endParaRPr lang="en-US" dirty="0"/>
          </a:p>
        </p:txBody>
      </p:sp>
      <p:sp>
        <p:nvSpPr>
          <p:cNvPr id="10" name="TextBox 9"/>
          <p:cNvSpPr txBox="1"/>
          <p:nvPr/>
        </p:nvSpPr>
        <p:spPr>
          <a:xfrm>
            <a:off x="9267482" y="4669368"/>
            <a:ext cx="598654" cy="369332"/>
          </a:xfrm>
          <a:prstGeom prst="rect">
            <a:avLst/>
          </a:prstGeom>
          <a:noFill/>
        </p:spPr>
        <p:txBody>
          <a:bodyPr wrap="square" rtlCol="0">
            <a:spAutoFit/>
          </a:bodyPr>
          <a:lstStyle/>
          <a:p>
            <a:r>
              <a:rPr lang="en-US" dirty="0" smtClean="0"/>
              <a:t>562</a:t>
            </a:r>
            <a:endParaRPr lang="en-US" dirty="0"/>
          </a:p>
        </p:txBody>
      </p:sp>
      <p:sp>
        <p:nvSpPr>
          <p:cNvPr id="11" name="TextBox 10"/>
          <p:cNvSpPr txBox="1"/>
          <p:nvPr/>
        </p:nvSpPr>
        <p:spPr>
          <a:xfrm>
            <a:off x="10324542" y="4583616"/>
            <a:ext cx="535724" cy="369332"/>
          </a:xfrm>
          <a:prstGeom prst="rect">
            <a:avLst/>
          </a:prstGeom>
          <a:noFill/>
        </p:spPr>
        <p:txBody>
          <a:bodyPr wrap="none" rtlCol="0">
            <a:spAutoFit/>
          </a:bodyPr>
          <a:lstStyle/>
          <a:p>
            <a:r>
              <a:rPr lang="en-US" dirty="0" smtClean="0"/>
              <a:t>617</a:t>
            </a:r>
            <a:endParaRPr lang="en-US" dirty="0"/>
          </a:p>
        </p:txBody>
      </p:sp>
      <p:sp>
        <p:nvSpPr>
          <p:cNvPr id="12" name="TextBox 11"/>
          <p:cNvSpPr txBox="1"/>
          <p:nvPr/>
        </p:nvSpPr>
        <p:spPr>
          <a:xfrm>
            <a:off x="0" y="6162627"/>
            <a:ext cx="12315103" cy="646331"/>
          </a:xfrm>
          <a:prstGeom prst="rect">
            <a:avLst/>
          </a:prstGeom>
          <a:noFill/>
        </p:spPr>
        <p:txBody>
          <a:bodyPr wrap="none" rtlCol="0">
            <a:spAutoFit/>
          </a:bodyPr>
          <a:lstStyle/>
          <a:p>
            <a:r>
              <a:rPr lang="en-US" dirty="0" smtClean="0"/>
              <a:t>Numbers inside the boxes are the respective median values for BL A</a:t>
            </a:r>
            <a:r>
              <a:rPr lang="en-US" dirty="0" smtClean="0">
                <a:latin typeface="Symbol" panose="05050102010706020507" pitchFamily="18" charset="2"/>
              </a:rPr>
              <a:t>b</a:t>
            </a:r>
            <a:r>
              <a:rPr lang="en-US" baseline="-25000" dirty="0" smtClean="0"/>
              <a:t>1-42</a:t>
            </a:r>
            <a:r>
              <a:rPr lang="en-US" dirty="0" smtClean="0"/>
              <a:t> in </a:t>
            </a:r>
            <a:r>
              <a:rPr lang="en-US" dirty="0" err="1" smtClean="0"/>
              <a:t>pg</a:t>
            </a:r>
            <a:r>
              <a:rPr lang="en-US" dirty="0" smtClean="0"/>
              <a:t>/mL placed above the median value horizontal line. </a:t>
            </a:r>
          </a:p>
          <a:p>
            <a:r>
              <a:rPr lang="en-US" dirty="0" smtClean="0"/>
              <a:t>*p&lt;0.005 for LMCI ADNIGO+2 vs ADNI1; p=0.11 for NL ADNIGO+2 vs ADNI1; p=0.23 for AD ADNIGO+2 vs ADNI1  </a:t>
            </a:r>
            <a:endParaRPr lang="en-US" dirty="0"/>
          </a:p>
        </p:txBody>
      </p:sp>
    </p:spTree>
    <p:extLst>
      <p:ext uri="{BB962C8B-B14F-4D97-AF65-F5344CB8AC3E}">
        <p14:creationId xmlns:p14="http://schemas.microsoft.com/office/powerpoint/2010/main" val="3944194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2575" y="90768"/>
            <a:ext cx="9648826" cy="6049574"/>
          </a:xfrm>
          <a:prstGeom prst="rect">
            <a:avLst/>
          </a:prstGeom>
        </p:spPr>
      </p:pic>
      <p:sp>
        <p:nvSpPr>
          <p:cNvPr id="3" name="TextBox 2"/>
          <p:cNvSpPr txBox="1"/>
          <p:nvPr/>
        </p:nvSpPr>
        <p:spPr>
          <a:xfrm>
            <a:off x="3002844" y="848553"/>
            <a:ext cx="904415"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t-tau</a:t>
            </a:r>
            <a:endParaRPr lang="en-US" sz="2800" baseline="-25000" dirty="0">
              <a:latin typeface="Arial" panose="020B0604020202020204" pitchFamily="34" charset="0"/>
              <a:cs typeface="Arial" panose="020B0604020202020204" pitchFamily="34" charset="0"/>
            </a:endParaRPr>
          </a:p>
        </p:txBody>
      </p:sp>
      <p:sp>
        <p:nvSpPr>
          <p:cNvPr id="4" name="TextBox 3"/>
          <p:cNvSpPr txBox="1"/>
          <p:nvPr/>
        </p:nvSpPr>
        <p:spPr>
          <a:xfrm flipH="1">
            <a:off x="2851172" y="4143700"/>
            <a:ext cx="571684" cy="369332"/>
          </a:xfrm>
          <a:prstGeom prst="rect">
            <a:avLst/>
          </a:prstGeom>
          <a:noFill/>
        </p:spPr>
        <p:txBody>
          <a:bodyPr wrap="square" rtlCol="0">
            <a:spAutoFit/>
          </a:bodyPr>
          <a:lstStyle/>
          <a:p>
            <a:r>
              <a:rPr lang="en-US" dirty="0" smtClean="0"/>
              <a:t>218</a:t>
            </a:r>
            <a:endParaRPr lang="en-US" dirty="0"/>
          </a:p>
        </p:txBody>
      </p:sp>
      <p:sp>
        <p:nvSpPr>
          <p:cNvPr id="5" name="TextBox 4"/>
          <p:cNvSpPr txBox="1"/>
          <p:nvPr/>
        </p:nvSpPr>
        <p:spPr>
          <a:xfrm>
            <a:off x="3914260" y="4143700"/>
            <a:ext cx="535724" cy="369332"/>
          </a:xfrm>
          <a:prstGeom prst="rect">
            <a:avLst/>
          </a:prstGeom>
          <a:noFill/>
        </p:spPr>
        <p:txBody>
          <a:bodyPr wrap="none" rtlCol="0">
            <a:spAutoFit/>
          </a:bodyPr>
          <a:lstStyle/>
          <a:p>
            <a:r>
              <a:rPr lang="en-US" dirty="0" smtClean="0"/>
              <a:t>211</a:t>
            </a:r>
            <a:endParaRPr lang="en-US" dirty="0"/>
          </a:p>
        </p:txBody>
      </p:sp>
      <p:sp>
        <p:nvSpPr>
          <p:cNvPr id="6" name="TextBox 5"/>
          <p:cNvSpPr txBox="1"/>
          <p:nvPr/>
        </p:nvSpPr>
        <p:spPr>
          <a:xfrm>
            <a:off x="4891263" y="4128531"/>
            <a:ext cx="535724" cy="369332"/>
          </a:xfrm>
          <a:prstGeom prst="rect">
            <a:avLst/>
          </a:prstGeom>
          <a:noFill/>
        </p:spPr>
        <p:txBody>
          <a:bodyPr wrap="none" rtlCol="0">
            <a:spAutoFit/>
          </a:bodyPr>
          <a:lstStyle/>
          <a:p>
            <a:r>
              <a:rPr lang="en-US" dirty="0" smtClean="0"/>
              <a:t>218</a:t>
            </a:r>
            <a:endParaRPr lang="en-US" dirty="0"/>
          </a:p>
        </p:txBody>
      </p:sp>
      <p:sp>
        <p:nvSpPr>
          <p:cNvPr id="7" name="TextBox 6"/>
          <p:cNvSpPr txBox="1"/>
          <p:nvPr/>
        </p:nvSpPr>
        <p:spPr>
          <a:xfrm>
            <a:off x="5915876" y="4122887"/>
            <a:ext cx="535724" cy="369332"/>
          </a:xfrm>
          <a:prstGeom prst="rect">
            <a:avLst/>
          </a:prstGeom>
          <a:noFill/>
        </p:spPr>
        <p:txBody>
          <a:bodyPr wrap="none" rtlCol="0">
            <a:spAutoFit/>
          </a:bodyPr>
          <a:lstStyle/>
          <a:p>
            <a:r>
              <a:rPr lang="en-US" dirty="0" smtClean="0">
                <a:solidFill>
                  <a:srgbClr val="FFFFCC"/>
                </a:solidFill>
              </a:rPr>
              <a:t>234</a:t>
            </a:r>
            <a:endParaRPr lang="en-US" dirty="0">
              <a:solidFill>
                <a:srgbClr val="FFFFCC"/>
              </a:solidFill>
            </a:endParaRPr>
          </a:p>
        </p:txBody>
      </p:sp>
      <p:sp>
        <p:nvSpPr>
          <p:cNvPr id="8" name="TextBox 7"/>
          <p:cNvSpPr txBox="1"/>
          <p:nvPr/>
        </p:nvSpPr>
        <p:spPr>
          <a:xfrm>
            <a:off x="6940489" y="3747911"/>
            <a:ext cx="535724" cy="369332"/>
          </a:xfrm>
          <a:prstGeom prst="rect">
            <a:avLst/>
          </a:prstGeom>
          <a:noFill/>
        </p:spPr>
        <p:txBody>
          <a:bodyPr wrap="none" rtlCol="0">
            <a:spAutoFit/>
          </a:bodyPr>
          <a:lstStyle/>
          <a:p>
            <a:r>
              <a:rPr lang="en-US" dirty="0" smtClean="0"/>
              <a:t>294</a:t>
            </a:r>
            <a:endParaRPr lang="en-US" dirty="0"/>
          </a:p>
        </p:txBody>
      </p:sp>
      <p:sp>
        <p:nvSpPr>
          <p:cNvPr id="9" name="TextBox 8"/>
          <p:cNvSpPr txBox="1"/>
          <p:nvPr/>
        </p:nvSpPr>
        <p:spPr>
          <a:xfrm>
            <a:off x="7972334" y="3759199"/>
            <a:ext cx="535724" cy="369332"/>
          </a:xfrm>
          <a:prstGeom prst="rect">
            <a:avLst/>
          </a:prstGeom>
          <a:noFill/>
        </p:spPr>
        <p:txBody>
          <a:bodyPr wrap="none" rtlCol="0">
            <a:spAutoFit/>
          </a:bodyPr>
          <a:lstStyle/>
          <a:p>
            <a:r>
              <a:rPr lang="en-US" dirty="0" smtClean="0"/>
              <a:t>286</a:t>
            </a:r>
            <a:endParaRPr lang="en-US" dirty="0"/>
          </a:p>
        </p:txBody>
      </p:sp>
      <p:sp>
        <p:nvSpPr>
          <p:cNvPr id="10" name="TextBox 9"/>
          <p:cNvSpPr txBox="1"/>
          <p:nvPr/>
        </p:nvSpPr>
        <p:spPr>
          <a:xfrm>
            <a:off x="9004179" y="3392690"/>
            <a:ext cx="541867" cy="369332"/>
          </a:xfrm>
          <a:prstGeom prst="rect">
            <a:avLst/>
          </a:prstGeom>
          <a:noFill/>
        </p:spPr>
        <p:txBody>
          <a:bodyPr wrap="square" rtlCol="0">
            <a:spAutoFit/>
          </a:bodyPr>
          <a:lstStyle/>
          <a:p>
            <a:r>
              <a:rPr lang="en-US" dirty="0" smtClean="0"/>
              <a:t>349</a:t>
            </a:r>
            <a:endParaRPr lang="en-US" dirty="0"/>
          </a:p>
        </p:txBody>
      </p:sp>
      <p:sp>
        <p:nvSpPr>
          <p:cNvPr id="11" name="TextBox 10"/>
          <p:cNvSpPr txBox="1"/>
          <p:nvPr/>
        </p:nvSpPr>
        <p:spPr>
          <a:xfrm>
            <a:off x="10028792" y="3425851"/>
            <a:ext cx="535724" cy="369332"/>
          </a:xfrm>
          <a:prstGeom prst="rect">
            <a:avLst/>
          </a:prstGeom>
          <a:noFill/>
        </p:spPr>
        <p:txBody>
          <a:bodyPr wrap="none" rtlCol="0">
            <a:spAutoFit/>
          </a:bodyPr>
          <a:lstStyle/>
          <a:p>
            <a:r>
              <a:rPr lang="en-US" dirty="0" smtClean="0"/>
              <a:t>334</a:t>
            </a:r>
            <a:endParaRPr lang="en-US" dirty="0"/>
          </a:p>
        </p:txBody>
      </p:sp>
      <p:sp>
        <p:nvSpPr>
          <p:cNvPr id="12" name="Rectangle 11"/>
          <p:cNvSpPr/>
          <p:nvPr/>
        </p:nvSpPr>
        <p:spPr>
          <a:xfrm>
            <a:off x="15138" y="6140342"/>
            <a:ext cx="12176862" cy="646331"/>
          </a:xfrm>
          <a:prstGeom prst="rect">
            <a:avLst/>
          </a:prstGeom>
        </p:spPr>
        <p:txBody>
          <a:bodyPr wrap="square">
            <a:spAutoFit/>
          </a:bodyPr>
          <a:lstStyle/>
          <a:p>
            <a:r>
              <a:rPr lang="en-US" dirty="0"/>
              <a:t>Numbers inside the boxes are the respective median values for </a:t>
            </a:r>
            <a:r>
              <a:rPr lang="en-US" dirty="0" smtClean="0"/>
              <a:t>BL t-tau </a:t>
            </a:r>
            <a:r>
              <a:rPr lang="en-US" dirty="0"/>
              <a:t>in </a:t>
            </a:r>
            <a:r>
              <a:rPr lang="en-US" dirty="0" err="1"/>
              <a:t>pg</a:t>
            </a:r>
            <a:r>
              <a:rPr lang="en-US" dirty="0"/>
              <a:t>/mL placed above the median value horizontal line. </a:t>
            </a:r>
          </a:p>
          <a:p>
            <a:r>
              <a:rPr lang="en-US" dirty="0" smtClean="0"/>
              <a:t>P=0.81 </a:t>
            </a:r>
            <a:r>
              <a:rPr lang="en-US" dirty="0"/>
              <a:t>for </a:t>
            </a:r>
            <a:r>
              <a:rPr lang="en-US" dirty="0" smtClean="0"/>
              <a:t>NL ADNIGO+2 </a:t>
            </a:r>
            <a:r>
              <a:rPr lang="en-US" dirty="0"/>
              <a:t>vs ADNI1; </a:t>
            </a:r>
            <a:r>
              <a:rPr lang="en-US" dirty="0" smtClean="0"/>
              <a:t>p=0.51 </a:t>
            </a:r>
            <a:r>
              <a:rPr lang="en-US" dirty="0"/>
              <a:t>for </a:t>
            </a:r>
            <a:r>
              <a:rPr lang="en-US" dirty="0" smtClean="0"/>
              <a:t>MCI </a:t>
            </a:r>
            <a:r>
              <a:rPr lang="en-US" dirty="0"/>
              <a:t>ADNIGO+2 vs ADNI1; </a:t>
            </a:r>
            <a:r>
              <a:rPr lang="en-US" dirty="0" smtClean="0"/>
              <a:t>p=0.81 </a:t>
            </a:r>
            <a:r>
              <a:rPr lang="en-US" dirty="0"/>
              <a:t>for AD ADNIGO+2 vs ADNI1  </a:t>
            </a:r>
          </a:p>
        </p:txBody>
      </p:sp>
    </p:spTree>
    <p:extLst>
      <p:ext uri="{BB962C8B-B14F-4D97-AF65-F5344CB8AC3E}">
        <p14:creationId xmlns:p14="http://schemas.microsoft.com/office/powerpoint/2010/main" val="1081757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7350" y="102231"/>
            <a:ext cx="9872042" cy="6230679"/>
          </a:xfrm>
          <a:prstGeom prst="rect">
            <a:avLst/>
          </a:prstGeom>
        </p:spPr>
      </p:pic>
      <p:sp>
        <p:nvSpPr>
          <p:cNvPr id="3" name="TextBox 2"/>
          <p:cNvSpPr txBox="1"/>
          <p:nvPr/>
        </p:nvSpPr>
        <p:spPr>
          <a:xfrm>
            <a:off x="2962673" y="974449"/>
            <a:ext cx="1404552"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p</a:t>
            </a:r>
            <a:r>
              <a:rPr lang="en-US" sz="2800" dirty="0" smtClean="0">
                <a:latin typeface="Arial" panose="020B0604020202020204" pitchFamily="34" charset="0"/>
                <a:cs typeface="Arial" panose="020B0604020202020204" pitchFamily="34" charset="0"/>
              </a:rPr>
              <a:t>-tau</a:t>
            </a:r>
            <a:r>
              <a:rPr lang="en-US" sz="2800" baseline="-25000" dirty="0" smtClean="0">
                <a:latin typeface="Arial" panose="020B0604020202020204" pitchFamily="34" charset="0"/>
                <a:cs typeface="Arial" panose="020B0604020202020204" pitchFamily="34" charset="0"/>
              </a:rPr>
              <a:t>181</a:t>
            </a:r>
            <a:endParaRPr lang="en-US" sz="2800" baseline="-25000" dirty="0">
              <a:latin typeface="Arial" panose="020B0604020202020204" pitchFamily="34" charset="0"/>
              <a:cs typeface="Arial" panose="020B0604020202020204" pitchFamily="34" charset="0"/>
            </a:endParaRPr>
          </a:p>
        </p:txBody>
      </p:sp>
      <p:sp>
        <p:nvSpPr>
          <p:cNvPr id="4" name="TextBox 3"/>
          <p:cNvSpPr txBox="1"/>
          <p:nvPr/>
        </p:nvSpPr>
        <p:spPr>
          <a:xfrm>
            <a:off x="2962673" y="4675643"/>
            <a:ext cx="593432" cy="369332"/>
          </a:xfrm>
          <a:prstGeom prst="rect">
            <a:avLst/>
          </a:prstGeom>
          <a:noFill/>
        </p:spPr>
        <p:txBody>
          <a:bodyPr wrap="none" rtlCol="0">
            <a:spAutoFit/>
          </a:bodyPr>
          <a:lstStyle/>
          <a:p>
            <a:r>
              <a:rPr lang="en-US" dirty="0" smtClean="0"/>
              <a:t>19.9</a:t>
            </a:r>
            <a:endParaRPr lang="en-US" dirty="0"/>
          </a:p>
        </p:txBody>
      </p:sp>
      <p:sp>
        <p:nvSpPr>
          <p:cNvPr id="5" name="TextBox 4"/>
          <p:cNvSpPr txBox="1"/>
          <p:nvPr/>
        </p:nvSpPr>
        <p:spPr>
          <a:xfrm>
            <a:off x="3978568" y="4699155"/>
            <a:ext cx="593432" cy="369332"/>
          </a:xfrm>
          <a:prstGeom prst="rect">
            <a:avLst/>
          </a:prstGeom>
          <a:noFill/>
        </p:spPr>
        <p:txBody>
          <a:bodyPr wrap="none" rtlCol="0">
            <a:spAutoFit/>
          </a:bodyPr>
          <a:lstStyle/>
          <a:p>
            <a:r>
              <a:rPr lang="en-US" dirty="0" smtClean="0"/>
              <a:t>19.3</a:t>
            </a:r>
            <a:endParaRPr lang="en-US" dirty="0"/>
          </a:p>
        </p:txBody>
      </p:sp>
      <p:sp>
        <p:nvSpPr>
          <p:cNvPr id="6" name="TextBox 5"/>
          <p:cNvSpPr txBox="1"/>
          <p:nvPr/>
        </p:nvSpPr>
        <p:spPr>
          <a:xfrm>
            <a:off x="5057634" y="4730044"/>
            <a:ext cx="593432" cy="369332"/>
          </a:xfrm>
          <a:prstGeom prst="rect">
            <a:avLst/>
          </a:prstGeom>
          <a:noFill/>
        </p:spPr>
        <p:txBody>
          <a:bodyPr wrap="none" rtlCol="0">
            <a:spAutoFit/>
          </a:bodyPr>
          <a:lstStyle/>
          <a:p>
            <a:r>
              <a:rPr lang="en-US" dirty="0" smtClean="0"/>
              <a:t>19.3</a:t>
            </a:r>
            <a:endParaRPr lang="en-US" dirty="0"/>
          </a:p>
        </p:txBody>
      </p:sp>
      <p:sp>
        <p:nvSpPr>
          <p:cNvPr id="7" name="TextBox 6"/>
          <p:cNvSpPr txBox="1"/>
          <p:nvPr/>
        </p:nvSpPr>
        <p:spPr>
          <a:xfrm>
            <a:off x="6060206" y="4558404"/>
            <a:ext cx="646331" cy="369332"/>
          </a:xfrm>
          <a:prstGeom prst="rect">
            <a:avLst/>
          </a:prstGeom>
          <a:noFill/>
        </p:spPr>
        <p:txBody>
          <a:bodyPr wrap="none" rtlCol="0">
            <a:spAutoFit/>
          </a:bodyPr>
          <a:lstStyle/>
          <a:p>
            <a:r>
              <a:rPr lang="en-US" dirty="0" smtClean="0"/>
              <a:t> </a:t>
            </a:r>
            <a:r>
              <a:rPr lang="en-US" dirty="0" smtClean="0">
                <a:solidFill>
                  <a:srgbClr val="FFFFCC"/>
                </a:solidFill>
              </a:rPr>
              <a:t>20.7</a:t>
            </a:r>
            <a:endParaRPr lang="en-US" dirty="0">
              <a:solidFill>
                <a:srgbClr val="FFFFCC"/>
              </a:solidFill>
            </a:endParaRPr>
          </a:p>
        </p:txBody>
      </p:sp>
      <p:sp>
        <p:nvSpPr>
          <p:cNvPr id="8" name="TextBox 7"/>
          <p:cNvSpPr txBox="1"/>
          <p:nvPr/>
        </p:nvSpPr>
        <p:spPr>
          <a:xfrm>
            <a:off x="7156714" y="4156369"/>
            <a:ext cx="593432" cy="369332"/>
          </a:xfrm>
          <a:prstGeom prst="rect">
            <a:avLst/>
          </a:prstGeom>
          <a:noFill/>
        </p:spPr>
        <p:txBody>
          <a:bodyPr wrap="none" rtlCol="0">
            <a:spAutoFit/>
          </a:bodyPr>
          <a:lstStyle/>
          <a:p>
            <a:r>
              <a:rPr lang="en-US" dirty="0" smtClean="0"/>
              <a:t>28.4</a:t>
            </a:r>
            <a:endParaRPr lang="en-US" dirty="0"/>
          </a:p>
        </p:txBody>
      </p:sp>
      <p:sp>
        <p:nvSpPr>
          <p:cNvPr id="9" name="TextBox 8"/>
          <p:cNvSpPr txBox="1"/>
          <p:nvPr/>
        </p:nvSpPr>
        <p:spPr>
          <a:xfrm>
            <a:off x="8205612" y="4167220"/>
            <a:ext cx="593432" cy="369332"/>
          </a:xfrm>
          <a:prstGeom prst="rect">
            <a:avLst/>
          </a:prstGeom>
          <a:noFill/>
        </p:spPr>
        <p:txBody>
          <a:bodyPr wrap="none" rtlCol="0">
            <a:spAutoFit/>
          </a:bodyPr>
          <a:lstStyle/>
          <a:p>
            <a:r>
              <a:rPr lang="en-US" dirty="0" smtClean="0"/>
              <a:t>27.6</a:t>
            </a:r>
            <a:endParaRPr lang="en-US" dirty="0"/>
          </a:p>
        </p:txBody>
      </p:sp>
      <p:sp>
        <p:nvSpPr>
          <p:cNvPr id="10" name="TextBox 9"/>
          <p:cNvSpPr txBox="1"/>
          <p:nvPr/>
        </p:nvSpPr>
        <p:spPr>
          <a:xfrm>
            <a:off x="9265790" y="3797888"/>
            <a:ext cx="693815" cy="369332"/>
          </a:xfrm>
          <a:prstGeom prst="rect">
            <a:avLst/>
          </a:prstGeom>
          <a:noFill/>
        </p:spPr>
        <p:txBody>
          <a:bodyPr wrap="square" rtlCol="0">
            <a:spAutoFit/>
          </a:bodyPr>
          <a:lstStyle/>
          <a:p>
            <a:r>
              <a:rPr lang="en-US" dirty="0" smtClean="0"/>
              <a:t>34.0</a:t>
            </a:r>
            <a:endParaRPr lang="en-US" dirty="0"/>
          </a:p>
        </p:txBody>
      </p:sp>
      <p:sp>
        <p:nvSpPr>
          <p:cNvPr id="11" name="TextBox 10"/>
          <p:cNvSpPr txBox="1"/>
          <p:nvPr/>
        </p:nvSpPr>
        <p:spPr>
          <a:xfrm>
            <a:off x="10314688" y="3797888"/>
            <a:ext cx="593432" cy="369332"/>
          </a:xfrm>
          <a:prstGeom prst="rect">
            <a:avLst/>
          </a:prstGeom>
          <a:noFill/>
        </p:spPr>
        <p:txBody>
          <a:bodyPr wrap="none" rtlCol="0">
            <a:spAutoFit/>
          </a:bodyPr>
          <a:lstStyle/>
          <a:p>
            <a:r>
              <a:rPr lang="en-US" dirty="0" smtClean="0"/>
              <a:t>33.2</a:t>
            </a:r>
            <a:endParaRPr lang="en-US" dirty="0"/>
          </a:p>
        </p:txBody>
      </p:sp>
      <p:sp>
        <p:nvSpPr>
          <p:cNvPr id="12" name="Rectangle 11"/>
          <p:cNvSpPr/>
          <p:nvPr/>
        </p:nvSpPr>
        <p:spPr>
          <a:xfrm>
            <a:off x="76200" y="6261592"/>
            <a:ext cx="12192000" cy="646331"/>
          </a:xfrm>
          <a:prstGeom prst="rect">
            <a:avLst/>
          </a:prstGeom>
        </p:spPr>
        <p:txBody>
          <a:bodyPr wrap="square">
            <a:spAutoFit/>
          </a:bodyPr>
          <a:lstStyle/>
          <a:p>
            <a:r>
              <a:rPr lang="en-US" dirty="0"/>
              <a:t>Numbers inside the boxes are the respective median values for </a:t>
            </a:r>
            <a:r>
              <a:rPr lang="en-US" dirty="0" smtClean="0"/>
              <a:t>p-tau</a:t>
            </a:r>
            <a:r>
              <a:rPr lang="en-US" baseline="-25000" dirty="0" smtClean="0"/>
              <a:t>181</a:t>
            </a:r>
            <a:r>
              <a:rPr lang="en-US" dirty="0" smtClean="0"/>
              <a:t> </a:t>
            </a:r>
            <a:r>
              <a:rPr lang="en-US" dirty="0"/>
              <a:t>in </a:t>
            </a:r>
            <a:r>
              <a:rPr lang="en-US" dirty="0" err="1"/>
              <a:t>pg</a:t>
            </a:r>
            <a:r>
              <a:rPr lang="en-US" dirty="0"/>
              <a:t>/mL placed above the median value horizontal line. </a:t>
            </a:r>
          </a:p>
          <a:p>
            <a:r>
              <a:rPr lang="en-US"/>
              <a:t>*</a:t>
            </a:r>
            <a:r>
              <a:rPr lang="en-US" smtClean="0"/>
              <a:t>p=0.71 </a:t>
            </a:r>
            <a:r>
              <a:rPr lang="en-US"/>
              <a:t>for </a:t>
            </a:r>
            <a:r>
              <a:rPr lang="en-US" smtClean="0"/>
              <a:t>ADNIGO+2 </a:t>
            </a:r>
            <a:r>
              <a:rPr lang="en-US" dirty="0"/>
              <a:t>vs ADNI1</a:t>
            </a:r>
            <a:r>
              <a:rPr lang="en-US"/>
              <a:t>; </a:t>
            </a:r>
            <a:r>
              <a:rPr lang="en-US" smtClean="0"/>
              <a:t>p=0.43 </a:t>
            </a:r>
            <a:r>
              <a:rPr lang="en-US"/>
              <a:t>for </a:t>
            </a:r>
            <a:r>
              <a:rPr lang="en-US" smtClean="0"/>
              <a:t>MCI </a:t>
            </a:r>
            <a:r>
              <a:rPr lang="en-US" dirty="0"/>
              <a:t>ADNIGO+2 vs ADNI1</a:t>
            </a:r>
            <a:r>
              <a:rPr lang="en-US"/>
              <a:t>; </a:t>
            </a:r>
            <a:r>
              <a:rPr lang="en-US" smtClean="0"/>
              <a:t>p=0.88 </a:t>
            </a:r>
            <a:r>
              <a:rPr lang="en-US" dirty="0"/>
              <a:t>for AD ADNIGO+2 </a:t>
            </a:r>
            <a:r>
              <a:rPr lang="en-US"/>
              <a:t>vs </a:t>
            </a:r>
            <a:r>
              <a:rPr lang="en-US" smtClean="0"/>
              <a:t>ADNI1.  </a:t>
            </a:r>
            <a:endParaRPr lang="en-US" dirty="0"/>
          </a:p>
        </p:txBody>
      </p:sp>
    </p:spTree>
    <p:extLst>
      <p:ext uri="{BB962C8B-B14F-4D97-AF65-F5344CB8AC3E}">
        <p14:creationId xmlns:p14="http://schemas.microsoft.com/office/powerpoint/2010/main" val="505480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525" y="241852"/>
            <a:ext cx="3329609" cy="332960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508" y="3670852"/>
            <a:ext cx="3187148" cy="318714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9867" y="3670852"/>
            <a:ext cx="3187148" cy="318714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0648" y="3670852"/>
            <a:ext cx="3187148" cy="318714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9867" y="241852"/>
            <a:ext cx="3363568" cy="336356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4168" y="241439"/>
            <a:ext cx="3353628" cy="3353628"/>
          </a:xfrm>
          <a:prstGeom prst="rect">
            <a:avLst/>
          </a:prstGeom>
        </p:spPr>
      </p:pic>
      <p:sp>
        <p:nvSpPr>
          <p:cNvPr id="14" name="TextBox 13"/>
          <p:cNvSpPr txBox="1"/>
          <p:nvPr/>
        </p:nvSpPr>
        <p:spPr>
          <a:xfrm>
            <a:off x="23220" y="264217"/>
            <a:ext cx="12168780" cy="369332"/>
          </a:xfrm>
          <a:prstGeom prst="rect">
            <a:avLst/>
          </a:prstGeom>
          <a:solidFill>
            <a:schemeClr val="bg1"/>
          </a:solidFill>
          <a:ln>
            <a:noFill/>
          </a:ln>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Frequency distribution plots: upper are mixture model plots, lower are FBP+ and FBP- for ADNI SMC/EMCI/LMCI/AD </a:t>
            </a:r>
            <a:endParaRPr lang="en-US" dirty="0">
              <a:solidFill>
                <a:srgbClr val="002060"/>
              </a:solidFill>
              <a:latin typeface="Arial" panose="020B0604020202020204" pitchFamily="34" charset="0"/>
              <a:cs typeface="Arial" panose="020B0604020202020204" pitchFamily="34" charset="0"/>
            </a:endParaRPr>
          </a:p>
        </p:txBody>
      </p:sp>
      <p:sp>
        <p:nvSpPr>
          <p:cNvPr id="15" name="TextBox 14"/>
          <p:cNvSpPr txBox="1"/>
          <p:nvPr/>
        </p:nvSpPr>
        <p:spPr>
          <a:xfrm>
            <a:off x="2592726" y="710162"/>
            <a:ext cx="784189"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A</a:t>
            </a:r>
            <a:r>
              <a:rPr lang="en-US" b="1" dirty="0" smtClean="0">
                <a:latin typeface="Symbol" panose="05050102010706020507" pitchFamily="18" charset="2"/>
                <a:cs typeface="Arial" panose="020B0604020202020204" pitchFamily="34" charset="0"/>
              </a:rPr>
              <a:t>b</a:t>
            </a:r>
            <a:r>
              <a:rPr lang="en-US" b="1" baseline="-25000" dirty="0" smtClean="0">
                <a:latin typeface="Arial" panose="020B0604020202020204" pitchFamily="34" charset="0"/>
                <a:cs typeface="Arial" panose="020B0604020202020204" pitchFamily="34" charset="0"/>
              </a:rPr>
              <a:t>1-42</a:t>
            </a:r>
            <a:endParaRPr lang="en-US" b="1" baseline="-25000" dirty="0">
              <a:latin typeface="Arial" panose="020B0604020202020204" pitchFamily="34" charset="0"/>
              <a:cs typeface="Arial" panose="020B0604020202020204" pitchFamily="34" charset="0"/>
            </a:endParaRPr>
          </a:p>
        </p:txBody>
      </p:sp>
      <p:sp>
        <p:nvSpPr>
          <p:cNvPr id="17" name="TextBox 16"/>
          <p:cNvSpPr txBox="1"/>
          <p:nvPr/>
        </p:nvSpPr>
        <p:spPr>
          <a:xfrm>
            <a:off x="6232457" y="676203"/>
            <a:ext cx="1194558"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tau/A</a:t>
            </a:r>
            <a:r>
              <a:rPr lang="en-US" b="1" dirty="0" smtClean="0">
                <a:latin typeface="Symbol" panose="05050102010706020507" pitchFamily="18" charset="2"/>
                <a:cs typeface="Arial" panose="020B0604020202020204" pitchFamily="34" charset="0"/>
              </a:rPr>
              <a:t>b</a:t>
            </a:r>
            <a:r>
              <a:rPr lang="en-US" b="1" baseline="-25000" dirty="0" smtClean="0">
                <a:latin typeface="Arial" panose="020B0604020202020204" pitchFamily="34" charset="0"/>
                <a:cs typeface="Arial" panose="020B0604020202020204" pitchFamily="34" charset="0"/>
              </a:rPr>
              <a:t>1-42</a:t>
            </a:r>
            <a:endParaRPr lang="en-US" b="1" baseline="-25000" dirty="0">
              <a:latin typeface="Arial" panose="020B0604020202020204" pitchFamily="34" charset="0"/>
              <a:cs typeface="Arial" panose="020B0604020202020204" pitchFamily="34" charset="0"/>
            </a:endParaRPr>
          </a:p>
        </p:txBody>
      </p:sp>
      <p:sp>
        <p:nvSpPr>
          <p:cNvPr id="18" name="TextBox 17"/>
          <p:cNvSpPr txBox="1"/>
          <p:nvPr/>
        </p:nvSpPr>
        <p:spPr>
          <a:xfrm>
            <a:off x="9840982" y="610771"/>
            <a:ext cx="1590500"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ptau</a:t>
            </a:r>
            <a:r>
              <a:rPr lang="en-US" b="1" baseline="-25000" dirty="0" smtClean="0">
                <a:latin typeface="Arial" panose="020B0604020202020204" pitchFamily="34" charset="0"/>
                <a:cs typeface="Arial" panose="020B0604020202020204" pitchFamily="34" charset="0"/>
              </a:rPr>
              <a:t>181</a:t>
            </a:r>
            <a:r>
              <a:rPr lang="en-US" b="1" dirty="0" smtClean="0">
                <a:latin typeface="Arial" panose="020B0604020202020204" pitchFamily="34" charset="0"/>
                <a:cs typeface="Arial" panose="020B0604020202020204" pitchFamily="34" charset="0"/>
              </a:rPr>
              <a:t>/A</a:t>
            </a:r>
            <a:r>
              <a:rPr lang="en-US" b="1" dirty="0" smtClean="0">
                <a:latin typeface="Symbol" panose="05050102010706020507" pitchFamily="18" charset="2"/>
                <a:cs typeface="Arial" panose="020B0604020202020204" pitchFamily="34" charset="0"/>
              </a:rPr>
              <a:t>b</a:t>
            </a:r>
            <a:r>
              <a:rPr lang="en-US" b="1" baseline="-25000" dirty="0" smtClean="0">
                <a:latin typeface="Arial" panose="020B0604020202020204" pitchFamily="34" charset="0"/>
                <a:cs typeface="Arial" panose="020B0604020202020204" pitchFamily="34" charset="0"/>
              </a:rPr>
              <a:t>1-42</a:t>
            </a:r>
            <a:endParaRPr lang="en-US" b="1"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287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21" y="713510"/>
            <a:ext cx="6144490" cy="6144490"/>
          </a:xfrm>
          <a:prstGeom prst="rect">
            <a:avLst/>
          </a:prstGeom>
        </p:spPr>
      </p:pic>
      <p:sp>
        <p:nvSpPr>
          <p:cNvPr id="3" name="TextBox 2"/>
          <p:cNvSpPr txBox="1"/>
          <p:nvPr/>
        </p:nvSpPr>
        <p:spPr>
          <a:xfrm>
            <a:off x="6752054" y="1118959"/>
            <a:ext cx="5341334" cy="4216539"/>
          </a:xfrm>
          <a:prstGeom prst="rect">
            <a:avLst/>
          </a:prstGeom>
          <a:noFill/>
        </p:spPr>
        <p:txBody>
          <a:bodyPr wrap="square" rtlCol="0">
            <a:spAutoFit/>
          </a:bodyPr>
          <a:lstStyle/>
          <a:p>
            <a:r>
              <a:rPr lang="en-US" sz="2000" u="sng" dirty="0" smtClean="0">
                <a:latin typeface="Arial" panose="020B0604020202020204" pitchFamily="34" charset="0"/>
                <a:cs typeface="Arial" panose="020B0604020202020204" pitchFamily="34" charset="0"/>
              </a:rPr>
              <a:t>AUC values:              </a:t>
            </a:r>
            <a:r>
              <a:rPr lang="en-US" sz="2000" dirty="0" smtClean="0">
                <a:latin typeface="Arial" panose="020B0604020202020204" pitchFamily="34" charset="0"/>
                <a:cs typeface="Arial" panose="020B0604020202020204" pitchFamily="34" charset="0"/>
              </a:rPr>
              <a:t>      Sens    Spec    Eff</a:t>
            </a:r>
            <a:endParaRPr lang="en-US" sz="2000" u="sng" dirty="0" smtClean="0">
              <a:latin typeface="Arial" panose="020B0604020202020204" pitchFamily="34" charset="0"/>
              <a:cs typeface="Arial" panose="020B0604020202020204" pitchFamily="34" charset="0"/>
            </a:endParaRPr>
          </a:p>
          <a:p>
            <a:r>
              <a:rPr lang="en-US" dirty="0" smtClean="0"/>
              <a:t>p-tau/A</a:t>
            </a:r>
            <a:r>
              <a:rPr lang="en-US" dirty="0" smtClean="0">
                <a:latin typeface="Symbol" panose="05050102010706020507" pitchFamily="18" charset="2"/>
              </a:rPr>
              <a:t>b</a:t>
            </a:r>
            <a:r>
              <a:rPr lang="en-US" baseline="-25000" dirty="0" smtClean="0"/>
              <a:t>1-42  </a:t>
            </a:r>
            <a:r>
              <a:rPr lang="en-US" dirty="0" smtClean="0"/>
              <a:t>   	0.944          91.3%      88.5%     90.2%</a:t>
            </a:r>
            <a:endParaRPr lang="en-US" baseline="-25000" dirty="0" smtClean="0"/>
          </a:p>
          <a:p>
            <a:r>
              <a:rPr lang="en-US" dirty="0" smtClean="0"/>
              <a:t>t-tau/A</a:t>
            </a:r>
            <a:r>
              <a:rPr lang="en-US" dirty="0" smtClean="0">
                <a:latin typeface="Symbol" panose="05050102010706020507" pitchFamily="18" charset="2"/>
              </a:rPr>
              <a:t>b</a:t>
            </a:r>
            <a:r>
              <a:rPr lang="en-US" baseline="-25000" dirty="0" smtClean="0"/>
              <a:t>1-42 </a:t>
            </a:r>
            <a:r>
              <a:rPr lang="en-US" dirty="0" smtClean="0"/>
              <a:t> 	0.940          91.6%      87.4%     89.9%</a:t>
            </a:r>
            <a:endParaRPr lang="en-US" baseline="-25000" dirty="0" smtClean="0"/>
          </a:p>
          <a:p>
            <a:r>
              <a:rPr lang="en-US" dirty="0" smtClean="0"/>
              <a:t>A</a:t>
            </a:r>
            <a:r>
              <a:rPr lang="en-US" dirty="0" smtClean="0">
                <a:latin typeface="Symbol" panose="05050102010706020507" pitchFamily="18" charset="2"/>
              </a:rPr>
              <a:t>b</a:t>
            </a:r>
            <a:r>
              <a:rPr lang="en-US" baseline="-25000" dirty="0" smtClean="0"/>
              <a:t>1-42 </a:t>
            </a:r>
            <a:r>
              <a:rPr lang="en-US" dirty="0" smtClean="0"/>
              <a:t>              	0.889          86.7%      81.7%     84.6%</a:t>
            </a:r>
            <a:endParaRPr lang="en-US" baseline="-25000" dirty="0" smtClean="0"/>
          </a:p>
          <a:p>
            <a:r>
              <a:rPr lang="en-US" dirty="0" smtClean="0"/>
              <a:t>p-tau</a:t>
            </a:r>
            <a:r>
              <a:rPr lang="en-US" baseline="-25000" dirty="0" smtClean="0"/>
              <a:t>181</a:t>
            </a:r>
            <a:r>
              <a:rPr lang="en-US" dirty="0" smtClean="0"/>
              <a:t>           	0.845          79.9%      74.8%     77.8%</a:t>
            </a:r>
            <a:endParaRPr lang="en-US" baseline="-25000" dirty="0" smtClean="0"/>
          </a:p>
          <a:p>
            <a:r>
              <a:rPr lang="en-US" dirty="0" smtClean="0"/>
              <a:t>t-tau                	0.803          74.0%      72.9%     73.5%</a:t>
            </a:r>
          </a:p>
          <a:p>
            <a:endParaRPr lang="en-US" dirty="0"/>
          </a:p>
          <a:p>
            <a:r>
              <a:rPr lang="en-US" sz="2000" u="sng" dirty="0" err="1" smtClean="0">
                <a:latin typeface="Arial" panose="020B0604020202020204" pitchFamily="34" charset="0"/>
                <a:cs typeface="Arial" panose="020B0604020202020204" pitchFamily="34" charset="0"/>
              </a:rPr>
              <a:t>Cutpoint</a:t>
            </a:r>
            <a:r>
              <a:rPr lang="en-US" sz="2000" u="sng" dirty="0" smtClean="0">
                <a:latin typeface="Arial" panose="020B0604020202020204" pitchFamily="34" charset="0"/>
                <a:cs typeface="Arial" panose="020B0604020202020204" pitchFamily="34" charset="0"/>
              </a:rPr>
              <a:t> values:            </a:t>
            </a:r>
          </a:p>
          <a:p>
            <a:r>
              <a:rPr lang="en-US" sz="2000" dirty="0"/>
              <a:t>p-tau/A</a:t>
            </a:r>
            <a:r>
              <a:rPr lang="en-US" sz="2000" dirty="0">
                <a:latin typeface="Symbol" panose="05050102010706020507" pitchFamily="18" charset="2"/>
              </a:rPr>
              <a:t>b</a:t>
            </a:r>
            <a:r>
              <a:rPr lang="en-US" sz="2000" baseline="-25000" dirty="0"/>
              <a:t>1-42  </a:t>
            </a:r>
            <a:r>
              <a:rPr lang="en-US" sz="2000" dirty="0"/>
              <a:t>  	</a:t>
            </a:r>
            <a:r>
              <a:rPr lang="en-US" sz="2000" dirty="0" smtClean="0"/>
              <a:t>0.021</a:t>
            </a:r>
            <a:endParaRPr lang="en-US" sz="2000" baseline="-25000" dirty="0"/>
          </a:p>
          <a:p>
            <a:r>
              <a:rPr lang="en-US" sz="2000" dirty="0"/>
              <a:t>t-tau/A</a:t>
            </a:r>
            <a:r>
              <a:rPr lang="en-US" sz="2000" dirty="0">
                <a:latin typeface="Symbol" panose="05050102010706020507" pitchFamily="18" charset="2"/>
              </a:rPr>
              <a:t>b</a:t>
            </a:r>
            <a:r>
              <a:rPr lang="en-US" sz="2000" baseline="-25000" dirty="0"/>
              <a:t>1-42 </a:t>
            </a:r>
            <a:r>
              <a:rPr lang="en-US" sz="2000" dirty="0"/>
              <a:t> 	</a:t>
            </a:r>
            <a:r>
              <a:rPr lang="en-US" sz="2000" dirty="0" smtClean="0"/>
              <a:t>0.222</a:t>
            </a:r>
            <a:endParaRPr lang="en-US" sz="2000" baseline="-25000" dirty="0"/>
          </a:p>
          <a:p>
            <a:r>
              <a:rPr lang="en-US" sz="2000" dirty="0"/>
              <a:t>A</a:t>
            </a:r>
            <a:r>
              <a:rPr lang="en-US" sz="2000" dirty="0">
                <a:latin typeface="Symbol" panose="05050102010706020507" pitchFamily="18" charset="2"/>
              </a:rPr>
              <a:t>b</a:t>
            </a:r>
            <a:r>
              <a:rPr lang="en-US" sz="2000" baseline="-25000" dirty="0"/>
              <a:t>1-42 </a:t>
            </a:r>
            <a:r>
              <a:rPr lang="en-US" sz="2000" dirty="0"/>
              <a:t>              	</a:t>
            </a:r>
            <a:r>
              <a:rPr lang="en-US" sz="2000" dirty="0" smtClean="0"/>
              <a:t>980  </a:t>
            </a:r>
            <a:r>
              <a:rPr lang="en-US" sz="2000" dirty="0" err="1" smtClean="0"/>
              <a:t>pg</a:t>
            </a:r>
            <a:r>
              <a:rPr lang="en-US" sz="2000" dirty="0" smtClean="0"/>
              <a:t>/mL</a:t>
            </a:r>
            <a:endParaRPr lang="en-US" sz="2000" baseline="-25000" dirty="0"/>
          </a:p>
          <a:p>
            <a:r>
              <a:rPr lang="en-US" sz="2000" dirty="0"/>
              <a:t>p-tau</a:t>
            </a:r>
            <a:r>
              <a:rPr lang="en-US" sz="2000" baseline="-25000" dirty="0"/>
              <a:t>181</a:t>
            </a:r>
            <a:r>
              <a:rPr lang="en-US" sz="2000" dirty="0"/>
              <a:t>           	</a:t>
            </a:r>
            <a:r>
              <a:rPr lang="en-US" sz="2000" dirty="0" smtClean="0"/>
              <a:t>21.8 </a:t>
            </a:r>
            <a:r>
              <a:rPr lang="en-US" sz="2000" dirty="0" err="1" smtClean="0"/>
              <a:t>pg</a:t>
            </a:r>
            <a:r>
              <a:rPr lang="en-US" sz="2000" dirty="0" smtClean="0"/>
              <a:t>/mL  </a:t>
            </a:r>
            <a:endParaRPr lang="en-US" sz="2000" baseline="-25000" dirty="0"/>
          </a:p>
          <a:p>
            <a:r>
              <a:rPr lang="en-US" sz="2000" dirty="0"/>
              <a:t>t-tau                	</a:t>
            </a:r>
            <a:r>
              <a:rPr lang="en-US" sz="2000" dirty="0" smtClean="0"/>
              <a:t>245  </a:t>
            </a:r>
            <a:r>
              <a:rPr lang="en-US" sz="2000" dirty="0" err="1" smtClean="0"/>
              <a:t>pg</a:t>
            </a:r>
            <a:r>
              <a:rPr lang="en-US" sz="2000" dirty="0" smtClean="0"/>
              <a:t>/mL</a:t>
            </a:r>
            <a:endParaRPr lang="en-US" sz="2000" dirty="0"/>
          </a:p>
          <a:p>
            <a:endParaRPr lang="en-US" sz="2000" u="sng" dirty="0">
              <a:latin typeface="Arial" panose="020B0604020202020204" pitchFamily="34" charset="0"/>
              <a:cs typeface="Arial" panose="020B0604020202020204" pitchFamily="34" charset="0"/>
            </a:endParaRPr>
          </a:p>
        </p:txBody>
      </p:sp>
      <p:sp>
        <p:nvSpPr>
          <p:cNvPr id="4" name="TextBox 3"/>
          <p:cNvSpPr txBox="1"/>
          <p:nvPr/>
        </p:nvSpPr>
        <p:spPr>
          <a:xfrm>
            <a:off x="207818" y="138545"/>
            <a:ext cx="12211292" cy="461665"/>
          </a:xfrm>
          <a:prstGeom prst="rect">
            <a:avLst/>
          </a:prstGeom>
          <a:noFill/>
        </p:spPr>
        <p:txBody>
          <a:bodyPr wrap="none" rtlCol="0">
            <a:spAutoFit/>
          </a:bodyPr>
          <a:lstStyle/>
          <a:p>
            <a:r>
              <a:rPr lang="en-US" sz="2400" dirty="0" smtClean="0"/>
              <a:t>ROC  Curves for SMC+EMCI+LMCI+AD CSF biomarkers using FBP PET+/- as the clinical endpoint*</a:t>
            </a:r>
            <a:endParaRPr lang="en-US" sz="2400" dirty="0"/>
          </a:p>
        </p:txBody>
      </p:sp>
      <p:sp>
        <p:nvSpPr>
          <p:cNvPr id="5" name="TextBox 4"/>
          <p:cNvSpPr txBox="1"/>
          <p:nvPr/>
        </p:nvSpPr>
        <p:spPr>
          <a:xfrm>
            <a:off x="8189843" y="5227921"/>
            <a:ext cx="3793667" cy="369332"/>
          </a:xfrm>
          <a:prstGeom prst="rect">
            <a:avLst/>
          </a:prstGeom>
          <a:noFill/>
        </p:spPr>
        <p:txBody>
          <a:bodyPr wrap="none" rtlCol="0">
            <a:spAutoFit/>
          </a:bodyPr>
          <a:lstStyle/>
          <a:p>
            <a:r>
              <a:rPr lang="en-US" dirty="0" smtClean="0"/>
              <a:t>*SUVR of 1.1 used: Landau and </a:t>
            </a:r>
            <a:r>
              <a:rPr lang="en-US" dirty="0" err="1" smtClean="0"/>
              <a:t>Jagust</a:t>
            </a:r>
            <a:r>
              <a:rPr lang="en-US" dirty="0" smtClean="0"/>
              <a:t> </a:t>
            </a:r>
            <a:endParaRPr lang="en-US" dirty="0"/>
          </a:p>
        </p:txBody>
      </p:sp>
    </p:spTree>
    <p:extLst>
      <p:ext uri="{BB962C8B-B14F-4D97-AF65-F5344CB8AC3E}">
        <p14:creationId xmlns:p14="http://schemas.microsoft.com/office/powerpoint/2010/main" val="532403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err="1" smtClean="0">
                <a:solidFill>
                  <a:srgbClr val="002060"/>
                </a:solidFill>
                <a:latin typeface="Arial" panose="020B0604020202020204" pitchFamily="34" charset="0"/>
                <a:cs typeface="Arial" panose="020B0604020202020204" pitchFamily="34" charset="0"/>
              </a:rPr>
              <a:t>Cutpoint</a:t>
            </a:r>
            <a:r>
              <a:rPr lang="en-US" sz="4000" dirty="0" smtClean="0">
                <a:solidFill>
                  <a:srgbClr val="002060"/>
                </a:solidFill>
                <a:latin typeface="Arial" panose="020B0604020202020204" pitchFamily="34" charset="0"/>
                <a:cs typeface="Arial" panose="020B0604020202020204" pitchFamily="34" charset="0"/>
              </a:rPr>
              <a:t> assessments for CSF A</a:t>
            </a:r>
            <a:r>
              <a:rPr lang="en-US" sz="4000" dirty="0" smtClean="0">
                <a:solidFill>
                  <a:srgbClr val="002060"/>
                </a:solidFill>
                <a:latin typeface="Symbol" panose="05050102010706020507" pitchFamily="18" charset="2"/>
                <a:cs typeface="Arial" panose="020B0604020202020204" pitchFamily="34" charset="0"/>
              </a:rPr>
              <a:t>b</a:t>
            </a:r>
            <a:r>
              <a:rPr lang="en-US" sz="4000" baseline="-25000" dirty="0" smtClean="0">
                <a:solidFill>
                  <a:srgbClr val="002060"/>
                </a:solidFill>
                <a:latin typeface="Arial" panose="020B0604020202020204" pitchFamily="34" charset="0"/>
                <a:cs typeface="Arial" panose="020B0604020202020204" pitchFamily="34" charset="0"/>
              </a:rPr>
              <a:t>1-42</a:t>
            </a:r>
            <a:r>
              <a:rPr lang="en-US" sz="4000" dirty="0" smtClean="0">
                <a:solidFill>
                  <a:srgbClr val="002060"/>
                </a:solidFill>
                <a:latin typeface="Arial" panose="020B0604020202020204" pitchFamily="34" charset="0"/>
                <a:cs typeface="Arial" panose="020B0604020202020204" pitchFamily="34" charset="0"/>
              </a:rPr>
              <a:t>, t-tau &amp; p-tau</a:t>
            </a:r>
            <a:r>
              <a:rPr lang="en-US" sz="4000" baseline="-25000" dirty="0" smtClean="0">
                <a:solidFill>
                  <a:srgbClr val="002060"/>
                </a:solidFill>
                <a:latin typeface="Arial" panose="020B0604020202020204" pitchFamily="34" charset="0"/>
                <a:cs typeface="Arial" panose="020B0604020202020204" pitchFamily="34" charset="0"/>
              </a:rPr>
              <a:t>181</a:t>
            </a:r>
            <a:r>
              <a:rPr lang="en-US" sz="4000" dirty="0" smtClean="0">
                <a:solidFill>
                  <a:srgbClr val="002060"/>
                </a:solidFill>
                <a:latin typeface="Arial" panose="020B0604020202020204" pitchFamily="34" charset="0"/>
                <a:cs typeface="Arial" panose="020B0604020202020204" pitchFamily="34" charset="0"/>
              </a:rPr>
              <a:t> in ADNI</a:t>
            </a:r>
            <a:endParaRPr lang="en-US" sz="40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1332" y="1325563"/>
            <a:ext cx="11088546" cy="4351338"/>
          </a:xfrm>
        </p:spPr>
        <p:txBody>
          <a:bodyPr>
            <a:normAutofit/>
          </a:bodyPr>
          <a:lstStyle/>
          <a:p>
            <a:pPr>
              <a:buClr>
                <a:srgbClr val="C00000"/>
              </a:buClr>
            </a:pPr>
            <a:r>
              <a:rPr lang="en-US" sz="2400" dirty="0" smtClean="0">
                <a:latin typeface="Arial" panose="020B0604020202020204" pitchFamily="34" charset="0"/>
                <a:cs typeface="Arial" panose="020B0604020202020204" pitchFamily="34" charset="0"/>
              </a:rPr>
              <a:t>ROC with FBP PET as the endpoint:</a:t>
            </a:r>
          </a:p>
          <a:p>
            <a:pPr lvl="1">
              <a:buClr>
                <a:srgbClr val="00B050"/>
              </a:buClr>
            </a:pPr>
            <a:r>
              <a:rPr lang="en-US" dirty="0" smtClean="0">
                <a:latin typeface="Arial" panose="020B0604020202020204" pitchFamily="34" charset="0"/>
                <a:cs typeface="Arial" panose="020B0604020202020204" pitchFamily="34" charset="0"/>
              </a:rPr>
              <a:t>A</a:t>
            </a:r>
            <a:r>
              <a:rPr lang="en-US" dirty="0" smtClean="0">
                <a:latin typeface="Symbol" panose="05050102010706020507" pitchFamily="18" charset="2"/>
                <a:cs typeface="Arial" panose="020B0604020202020204" pitchFamily="34" charset="0"/>
              </a:rPr>
              <a:t>b</a:t>
            </a:r>
            <a:r>
              <a:rPr lang="en-US" baseline="-25000" dirty="0" smtClean="0">
                <a:latin typeface="Arial" panose="020B0604020202020204" pitchFamily="34" charset="0"/>
                <a:cs typeface="Arial" panose="020B0604020202020204" pitchFamily="34" charset="0"/>
              </a:rPr>
              <a:t>1-42</a:t>
            </a:r>
            <a:r>
              <a:rPr lang="en-US" dirty="0" smtClean="0">
                <a:latin typeface="Arial" panose="020B0604020202020204" pitchFamily="34" charset="0"/>
                <a:cs typeface="Arial" panose="020B0604020202020204" pitchFamily="34" charset="0"/>
              </a:rPr>
              <a:t>, 980 </a:t>
            </a:r>
            <a:r>
              <a:rPr lang="en-US" dirty="0" err="1" smtClean="0">
                <a:latin typeface="Arial" panose="020B0604020202020204" pitchFamily="34" charset="0"/>
                <a:cs typeface="Arial" panose="020B0604020202020204" pitchFamily="34" charset="0"/>
              </a:rPr>
              <a:t>pg</a:t>
            </a:r>
            <a:r>
              <a:rPr lang="en-US" dirty="0" smtClean="0">
                <a:latin typeface="Arial" panose="020B0604020202020204" pitchFamily="34" charset="0"/>
                <a:cs typeface="Arial" panose="020B0604020202020204" pitchFamily="34" charset="0"/>
              </a:rPr>
              <a:t>/mL		t-tau/A</a:t>
            </a:r>
            <a:r>
              <a:rPr lang="en-US" dirty="0" smtClean="0">
                <a:latin typeface="Symbol" panose="05050102010706020507" pitchFamily="18" charset="2"/>
                <a:cs typeface="Arial" panose="020B0604020202020204" pitchFamily="34" charset="0"/>
              </a:rPr>
              <a:t>b</a:t>
            </a:r>
            <a:r>
              <a:rPr lang="en-US" baseline="-25000" dirty="0" smtClean="0">
                <a:latin typeface="Arial" panose="020B0604020202020204" pitchFamily="34" charset="0"/>
                <a:cs typeface="Arial" panose="020B0604020202020204" pitchFamily="34" charset="0"/>
              </a:rPr>
              <a:t>1-42</a:t>
            </a:r>
            <a:r>
              <a:rPr lang="en-US" dirty="0" smtClean="0">
                <a:latin typeface="Arial" panose="020B0604020202020204" pitchFamily="34" charset="0"/>
                <a:cs typeface="Arial" panose="020B0604020202020204" pitchFamily="34" charset="0"/>
              </a:rPr>
              <a:t>, 0.22	</a:t>
            </a:r>
          </a:p>
          <a:p>
            <a:pPr lvl="1">
              <a:buClr>
                <a:srgbClr val="00B050"/>
              </a:buClr>
            </a:pPr>
            <a:r>
              <a:rPr lang="en-US" dirty="0" smtClean="0">
                <a:latin typeface="Arial" panose="020B0604020202020204" pitchFamily="34" charset="0"/>
                <a:cs typeface="Arial" panose="020B0604020202020204" pitchFamily="34" charset="0"/>
              </a:rPr>
              <a:t>t-tau, 245 </a:t>
            </a:r>
            <a:r>
              <a:rPr lang="en-US" dirty="0" err="1" smtClean="0">
                <a:latin typeface="Arial" panose="020B0604020202020204" pitchFamily="34" charset="0"/>
                <a:cs typeface="Arial" panose="020B0604020202020204" pitchFamily="34" charset="0"/>
              </a:rPr>
              <a:t>pg</a:t>
            </a:r>
            <a:r>
              <a:rPr lang="en-US" dirty="0" smtClean="0">
                <a:latin typeface="Arial" panose="020B0604020202020204" pitchFamily="34" charset="0"/>
                <a:cs typeface="Arial" panose="020B0604020202020204" pitchFamily="34" charset="0"/>
              </a:rPr>
              <a:t>/mL		p-tau</a:t>
            </a:r>
            <a:r>
              <a:rPr lang="en-US" baseline="-25000" dirty="0" smtClean="0">
                <a:latin typeface="Arial" panose="020B0604020202020204" pitchFamily="34" charset="0"/>
                <a:cs typeface="Arial" panose="020B0604020202020204" pitchFamily="34" charset="0"/>
              </a:rPr>
              <a:t>181</a:t>
            </a:r>
            <a:r>
              <a:rPr lang="en-US" dirty="0" smtClean="0">
                <a:latin typeface="Arial" panose="020B0604020202020204" pitchFamily="34" charset="0"/>
                <a:cs typeface="Arial" panose="020B0604020202020204" pitchFamily="34" charset="0"/>
              </a:rPr>
              <a:t>/A</a:t>
            </a:r>
            <a:r>
              <a:rPr lang="en-US" dirty="0" smtClean="0">
                <a:latin typeface="Symbol" panose="05050102010706020507" pitchFamily="18" charset="2"/>
                <a:cs typeface="Arial" panose="020B0604020202020204" pitchFamily="34" charset="0"/>
              </a:rPr>
              <a:t>b</a:t>
            </a:r>
            <a:r>
              <a:rPr lang="en-US" baseline="-25000" dirty="0" smtClean="0">
                <a:latin typeface="Arial" panose="020B0604020202020204" pitchFamily="34" charset="0"/>
                <a:cs typeface="Arial" panose="020B0604020202020204" pitchFamily="34" charset="0"/>
              </a:rPr>
              <a:t>1-42</a:t>
            </a:r>
            <a:r>
              <a:rPr lang="en-US" dirty="0" smtClean="0">
                <a:latin typeface="Arial" panose="020B0604020202020204" pitchFamily="34" charset="0"/>
                <a:cs typeface="Arial" panose="020B0604020202020204" pitchFamily="34" charset="0"/>
              </a:rPr>
              <a:t>, 0.021</a:t>
            </a:r>
          </a:p>
          <a:p>
            <a:pPr lvl="1">
              <a:buClr>
                <a:srgbClr val="00B050"/>
              </a:buClr>
            </a:pPr>
            <a:r>
              <a:rPr lang="en-US" dirty="0" smtClean="0">
                <a:latin typeface="Arial" panose="020B0604020202020204" pitchFamily="34" charset="0"/>
                <a:cs typeface="Arial" panose="020B0604020202020204" pitchFamily="34" charset="0"/>
              </a:rPr>
              <a:t>p-tau</a:t>
            </a:r>
            <a:r>
              <a:rPr lang="en-US" baseline="-25000" dirty="0" smtClean="0">
                <a:latin typeface="Arial" panose="020B0604020202020204" pitchFamily="34" charset="0"/>
                <a:cs typeface="Arial" panose="020B0604020202020204" pitchFamily="34" charset="0"/>
              </a:rPr>
              <a:t>181</a:t>
            </a:r>
            <a:r>
              <a:rPr lang="en-US" dirty="0" smtClean="0">
                <a:latin typeface="Arial" panose="020B0604020202020204" pitchFamily="34" charset="0"/>
                <a:cs typeface="Arial" panose="020B0604020202020204" pitchFamily="34" charset="0"/>
              </a:rPr>
              <a:t>, 21.8 </a:t>
            </a:r>
            <a:r>
              <a:rPr lang="en-US" dirty="0" err="1" smtClean="0">
                <a:latin typeface="Arial" panose="020B0604020202020204" pitchFamily="34" charset="0"/>
                <a:cs typeface="Arial" panose="020B0604020202020204" pitchFamily="34" charset="0"/>
              </a:rPr>
              <a:t>pg</a:t>
            </a:r>
            <a:r>
              <a:rPr lang="en-US" dirty="0" smtClean="0">
                <a:latin typeface="Arial" panose="020B0604020202020204" pitchFamily="34" charset="0"/>
                <a:cs typeface="Arial" panose="020B0604020202020204" pitchFamily="34" charset="0"/>
              </a:rPr>
              <a:t>/mL</a:t>
            </a:r>
          </a:p>
          <a:p>
            <a:pPr>
              <a:buClr>
                <a:srgbClr val="C00000"/>
              </a:buClr>
            </a:pPr>
            <a:r>
              <a:rPr lang="en-US" sz="2400" dirty="0" smtClean="0">
                <a:latin typeface="Arial" panose="020B0604020202020204" pitchFamily="34" charset="0"/>
                <a:cs typeface="Arial" panose="020B0604020202020204" pitchFamily="34" charset="0"/>
              </a:rPr>
              <a:t>Disease-independent mixture modeling</a:t>
            </a:r>
          </a:p>
          <a:p>
            <a:pPr lvl="1">
              <a:buClr>
                <a:srgbClr val="00B050"/>
              </a:buClr>
            </a:pPr>
            <a:r>
              <a:rPr lang="en-US" dirty="0">
                <a:latin typeface="Arial" panose="020B0604020202020204" pitchFamily="34" charset="0"/>
                <a:cs typeface="Arial" panose="020B0604020202020204" pitchFamily="34" charset="0"/>
              </a:rPr>
              <a:t>A</a:t>
            </a:r>
            <a:r>
              <a:rPr lang="en-US" dirty="0">
                <a:latin typeface="Symbol" panose="05050102010706020507" pitchFamily="18" charset="2"/>
                <a:cs typeface="Arial" panose="020B0604020202020204" pitchFamily="34" charset="0"/>
              </a:rPr>
              <a:t>b</a:t>
            </a:r>
            <a:r>
              <a:rPr lang="en-US" baseline="-25000" dirty="0">
                <a:latin typeface="Arial" panose="020B0604020202020204" pitchFamily="34" charset="0"/>
                <a:cs typeface="Arial" panose="020B0604020202020204" pitchFamily="34" charset="0"/>
              </a:rPr>
              <a:t>1-42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1016 </a:t>
            </a:r>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/mL	</a:t>
            </a:r>
            <a:r>
              <a:rPr lang="en-US" dirty="0" smtClean="0">
                <a:latin typeface="Arial" panose="020B0604020202020204" pitchFamily="34" charset="0"/>
                <a:cs typeface="Arial" panose="020B0604020202020204" pitchFamily="34" charset="0"/>
              </a:rPr>
              <a:t>	t-tau/A</a:t>
            </a:r>
            <a:r>
              <a:rPr lang="en-US" dirty="0" smtClean="0">
                <a:latin typeface="Symbol" panose="05050102010706020507" pitchFamily="18" charset="2"/>
                <a:cs typeface="Arial" panose="020B0604020202020204" pitchFamily="34" charset="0"/>
              </a:rPr>
              <a:t>b</a:t>
            </a:r>
            <a:r>
              <a:rPr lang="en-US" baseline="-25000" dirty="0" smtClean="0">
                <a:latin typeface="Arial" panose="020B0604020202020204" pitchFamily="34" charset="0"/>
                <a:cs typeface="Arial" panose="020B0604020202020204" pitchFamily="34" charset="0"/>
              </a:rPr>
              <a:t>1-42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0.19</a:t>
            </a:r>
            <a:r>
              <a:rPr lang="en-US" dirty="0">
                <a:latin typeface="Arial" panose="020B0604020202020204" pitchFamily="34" charset="0"/>
                <a:cs typeface="Arial" panose="020B0604020202020204" pitchFamily="34" charset="0"/>
              </a:rPr>
              <a:t>	</a:t>
            </a:r>
          </a:p>
          <a:p>
            <a:pPr lvl="1">
              <a:buClr>
                <a:srgbClr val="00B050"/>
              </a:buClr>
            </a:pPr>
            <a:r>
              <a:rPr lang="en-US" dirty="0">
                <a:latin typeface="Arial" panose="020B0604020202020204" pitchFamily="34" charset="0"/>
                <a:cs typeface="Arial" panose="020B0604020202020204" pitchFamily="34" charset="0"/>
              </a:rPr>
              <a:t>t-tau, </a:t>
            </a:r>
            <a:r>
              <a:rPr lang="en-US" dirty="0" smtClean="0">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p-tau</a:t>
            </a:r>
            <a:r>
              <a:rPr lang="en-US" baseline="-25000" dirty="0" smtClean="0">
                <a:latin typeface="Arial" panose="020B0604020202020204" pitchFamily="34" charset="0"/>
                <a:cs typeface="Arial" panose="020B0604020202020204" pitchFamily="34" charset="0"/>
              </a:rPr>
              <a:t>181</a:t>
            </a:r>
            <a:r>
              <a:rPr lang="en-US" dirty="0" smtClean="0">
                <a:latin typeface="Arial" panose="020B0604020202020204" pitchFamily="34" charset="0"/>
                <a:cs typeface="Arial" panose="020B0604020202020204" pitchFamily="34" charset="0"/>
              </a:rPr>
              <a:t>/A</a:t>
            </a:r>
            <a:r>
              <a:rPr lang="en-US" dirty="0" smtClean="0">
                <a:latin typeface="Symbol" panose="05050102010706020507" pitchFamily="18" charset="2"/>
                <a:cs typeface="Arial" panose="020B0604020202020204" pitchFamily="34" charset="0"/>
              </a:rPr>
              <a:t>b</a:t>
            </a:r>
            <a:r>
              <a:rPr lang="en-US" baseline="-25000" dirty="0" smtClean="0">
                <a:latin typeface="Arial" panose="020B0604020202020204" pitchFamily="34" charset="0"/>
                <a:cs typeface="Arial" panose="020B0604020202020204" pitchFamily="34" charset="0"/>
              </a:rPr>
              <a:t>1-42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0.018</a:t>
            </a:r>
            <a:endParaRPr lang="en-US" dirty="0">
              <a:latin typeface="Arial" panose="020B0604020202020204" pitchFamily="34" charset="0"/>
              <a:cs typeface="Arial" panose="020B0604020202020204" pitchFamily="34" charset="0"/>
            </a:endParaRPr>
          </a:p>
          <a:p>
            <a:pPr lvl="1">
              <a:buClr>
                <a:srgbClr val="00B050"/>
              </a:buClr>
            </a:pPr>
            <a:r>
              <a:rPr lang="en-US" dirty="0">
                <a:latin typeface="Arial" panose="020B0604020202020204" pitchFamily="34" charset="0"/>
                <a:cs typeface="Arial" panose="020B0604020202020204" pitchFamily="34" charset="0"/>
              </a:rPr>
              <a:t>p-tau</a:t>
            </a:r>
            <a:r>
              <a:rPr lang="en-US" baseline="-25000" dirty="0">
                <a:latin typeface="Arial" panose="020B0604020202020204" pitchFamily="34" charset="0"/>
                <a:cs typeface="Arial" panose="020B0604020202020204" pitchFamily="34" charset="0"/>
              </a:rPr>
              <a:t>181</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NA</a:t>
            </a:r>
            <a:endParaRPr lang="en-US" dirty="0">
              <a:latin typeface="Arial" panose="020B0604020202020204" pitchFamily="34" charset="0"/>
              <a:cs typeface="Arial" panose="020B0604020202020204" pitchFamily="34" charset="0"/>
            </a:endParaRPr>
          </a:p>
          <a:p>
            <a:pPr>
              <a:buClr>
                <a:srgbClr val="C00000"/>
              </a:buClr>
            </a:pPr>
            <a:r>
              <a:rPr lang="en-US" sz="2400" dirty="0" smtClean="0">
                <a:latin typeface="Arial" panose="020B0604020202020204" pitchFamily="34" charset="0"/>
                <a:cs typeface="Arial" panose="020B0604020202020204" pitchFamily="34" charset="0"/>
              </a:rPr>
              <a:t>Prediction from </a:t>
            </a:r>
            <a:r>
              <a:rPr lang="en-US" sz="2400" dirty="0" err="1" smtClean="0">
                <a:latin typeface="Arial" panose="020B0604020202020204" pitchFamily="34" charset="0"/>
                <a:cs typeface="Arial" panose="020B0604020202020204" pitchFamily="34" charset="0"/>
              </a:rPr>
              <a:t>BioFINDER</a:t>
            </a:r>
            <a:r>
              <a:rPr lang="en-US" sz="2400" dirty="0" smtClean="0">
                <a:latin typeface="Arial" panose="020B0604020202020204" pitchFamily="34" charset="0"/>
                <a:cs typeface="Arial" panose="020B0604020202020204" pitchFamily="34" charset="0"/>
              </a:rPr>
              <a:t> study based on pre-analytic differences</a:t>
            </a:r>
          </a:p>
          <a:p>
            <a:pPr lvl="1">
              <a:buClr>
                <a:srgbClr val="00B050"/>
              </a:buClr>
            </a:pPr>
            <a:r>
              <a:rPr lang="en-US" dirty="0">
                <a:latin typeface="Arial" panose="020B0604020202020204" pitchFamily="34" charset="0"/>
                <a:cs typeface="Arial" panose="020B0604020202020204" pitchFamily="34" charset="0"/>
              </a:rPr>
              <a:t>A</a:t>
            </a:r>
            <a:r>
              <a:rPr lang="en-US" dirty="0">
                <a:latin typeface="Symbol" panose="05050102010706020507" pitchFamily="18" charset="2"/>
                <a:cs typeface="Arial" panose="020B0604020202020204" pitchFamily="34" charset="0"/>
              </a:rPr>
              <a:t>b</a:t>
            </a:r>
            <a:r>
              <a:rPr lang="en-US" baseline="-25000" dirty="0">
                <a:latin typeface="Arial" panose="020B0604020202020204" pitchFamily="34" charset="0"/>
                <a:cs typeface="Arial" panose="020B0604020202020204" pitchFamily="34" charset="0"/>
              </a:rPr>
              <a:t>1-42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880 </a:t>
            </a:r>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/mL	</a:t>
            </a:r>
            <a:r>
              <a:rPr lang="en-US" dirty="0" smtClean="0">
                <a:latin typeface="Arial" panose="020B0604020202020204" pitchFamily="34" charset="0"/>
                <a:cs typeface="Arial" panose="020B0604020202020204" pitchFamily="34" charset="0"/>
              </a:rPr>
              <a:t>	t-tau/A</a:t>
            </a:r>
            <a:r>
              <a:rPr lang="en-US" dirty="0" smtClean="0">
                <a:latin typeface="Symbol" panose="05050102010706020507" pitchFamily="18" charset="2"/>
                <a:cs typeface="Arial" panose="020B0604020202020204" pitchFamily="34" charset="0"/>
              </a:rPr>
              <a:t>b</a:t>
            </a:r>
            <a:r>
              <a:rPr lang="en-US" baseline="-25000" dirty="0" smtClean="0">
                <a:latin typeface="Arial" panose="020B0604020202020204" pitchFamily="34" charset="0"/>
                <a:cs typeface="Arial" panose="020B0604020202020204" pitchFamily="34" charset="0"/>
              </a:rPr>
              <a:t>1-42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0.33</a:t>
            </a:r>
          </a:p>
          <a:p>
            <a:pPr lvl="1">
              <a:buClr>
                <a:srgbClr val="00B050"/>
              </a:buClr>
            </a:pPr>
            <a:r>
              <a:rPr lang="en-US" dirty="0">
                <a:latin typeface="Arial" panose="020B0604020202020204" pitchFamily="34" charset="0"/>
                <a:cs typeface="Arial" panose="020B0604020202020204" pitchFamily="34" charset="0"/>
              </a:rPr>
              <a:t>t-tau, </a:t>
            </a:r>
            <a:r>
              <a:rPr lang="en-US" dirty="0" smtClean="0">
                <a:latin typeface="Arial" panose="020B0604020202020204" pitchFamily="34" charset="0"/>
                <a:cs typeface="Arial" panose="020B0604020202020204" pitchFamily="34" charset="0"/>
              </a:rPr>
              <a:t>270 </a:t>
            </a:r>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/mL	</a:t>
            </a:r>
            <a:r>
              <a:rPr lang="en-US" dirty="0" smtClean="0">
                <a:latin typeface="Arial" panose="020B0604020202020204" pitchFamily="34" charset="0"/>
                <a:cs typeface="Arial" panose="020B0604020202020204" pitchFamily="34" charset="0"/>
              </a:rPr>
              <a:t>	p-tau</a:t>
            </a:r>
            <a:r>
              <a:rPr lang="en-US" baseline="-25000" dirty="0" smtClean="0">
                <a:latin typeface="Arial" panose="020B0604020202020204" pitchFamily="34" charset="0"/>
                <a:cs typeface="Arial" panose="020B0604020202020204" pitchFamily="34" charset="0"/>
              </a:rPr>
              <a:t>181</a:t>
            </a:r>
            <a:r>
              <a:rPr lang="en-US" dirty="0" smtClean="0">
                <a:latin typeface="Arial" panose="020B0604020202020204" pitchFamily="34" charset="0"/>
                <a:cs typeface="Arial" panose="020B0604020202020204" pitchFamily="34" charset="0"/>
              </a:rPr>
              <a:t>/A</a:t>
            </a:r>
            <a:r>
              <a:rPr lang="en-US" dirty="0" smtClean="0">
                <a:latin typeface="Symbol" panose="05050102010706020507" pitchFamily="18" charset="2"/>
                <a:cs typeface="Arial" panose="020B0604020202020204" pitchFamily="34" charset="0"/>
              </a:rPr>
              <a:t>b</a:t>
            </a:r>
            <a:r>
              <a:rPr lang="en-US" baseline="-25000" dirty="0" smtClean="0">
                <a:latin typeface="Arial" panose="020B0604020202020204" pitchFamily="34" charset="0"/>
                <a:cs typeface="Arial" panose="020B0604020202020204" pitchFamily="34" charset="0"/>
              </a:rPr>
              <a:t>1-42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0.028</a:t>
            </a:r>
          </a:p>
          <a:p>
            <a:pPr lvl="1">
              <a:buClr>
                <a:srgbClr val="00B050"/>
              </a:buClr>
            </a:pPr>
            <a:r>
              <a:rPr lang="en-US" dirty="0">
                <a:latin typeface="Arial" panose="020B0604020202020204" pitchFamily="34" charset="0"/>
                <a:cs typeface="Arial" panose="020B0604020202020204" pitchFamily="34" charset="0"/>
              </a:rPr>
              <a:t>p-tau</a:t>
            </a:r>
            <a:r>
              <a:rPr lang="en-US" baseline="-25000" dirty="0">
                <a:latin typeface="Arial" panose="020B0604020202020204" pitchFamily="34" charset="0"/>
                <a:cs typeface="Arial" panose="020B0604020202020204" pitchFamily="34" charset="0"/>
              </a:rPr>
              <a:t>181</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24 </a:t>
            </a:r>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/mL</a:t>
            </a:r>
          </a:p>
          <a:p>
            <a:pPr lvl="1">
              <a:buClr>
                <a:srgbClr val="00B050"/>
              </a:buClr>
            </a:pPr>
            <a:endParaRPr lang="en-US" dirty="0">
              <a:latin typeface="Arial" panose="020B0604020202020204" pitchFamily="34" charset="0"/>
              <a:cs typeface="Arial" panose="020B0604020202020204" pitchFamily="34" charset="0"/>
            </a:endParaRPr>
          </a:p>
          <a:p>
            <a:pPr lvl="1">
              <a:buClr>
                <a:srgbClr val="00B050"/>
              </a:buClr>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3416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1" y="238565"/>
            <a:ext cx="11849099" cy="954107"/>
          </a:xfrm>
          <a:prstGeom prst="rect">
            <a:avLst/>
          </a:prstGeom>
          <a:noFill/>
        </p:spPr>
        <p:txBody>
          <a:bodyPr wrap="square" rtlCol="0">
            <a:spAutoFit/>
          </a:bodyPr>
          <a:lstStyle/>
          <a:p>
            <a:pPr algn="ctr"/>
            <a:r>
              <a:rPr lang="en-US" sz="2800" dirty="0" smtClean="0">
                <a:solidFill>
                  <a:srgbClr val="002060"/>
                </a:solidFill>
              </a:rPr>
              <a:t>Concordance plots for FBP vs CSF A</a:t>
            </a:r>
            <a:r>
              <a:rPr lang="en-US" sz="2800" dirty="0" smtClean="0">
                <a:solidFill>
                  <a:srgbClr val="002060"/>
                </a:solidFill>
                <a:latin typeface="Symbol" panose="05050102010706020507" pitchFamily="18" charset="2"/>
              </a:rPr>
              <a:t>b</a:t>
            </a:r>
            <a:r>
              <a:rPr lang="en-US" sz="2800" baseline="-25000" dirty="0" smtClean="0">
                <a:solidFill>
                  <a:srgbClr val="002060"/>
                </a:solidFill>
              </a:rPr>
              <a:t>1-42</a:t>
            </a:r>
            <a:r>
              <a:rPr lang="en-US" sz="2800" dirty="0" smtClean="0">
                <a:solidFill>
                  <a:srgbClr val="002060"/>
                </a:solidFill>
              </a:rPr>
              <a:t> in ADNIGO/2 SMC, EMCI, LMCI &amp; AD participants at BASELINE</a:t>
            </a:r>
            <a:endParaRPr lang="en-US" sz="2800" dirty="0">
              <a:solidFill>
                <a:srgbClr val="00206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1" y="1495425"/>
            <a:ext cx="5362575" cy="53625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76" y="1495425"/>
            <a:ext cx="5372100" cy="5372100"/>
          </a:xfrm>
          <a:prstGeom prst="rect">
            <a:avLst/>
          </a:prstGeom>
        </p:spPr>
      </p:pic>
    </p:spTree>
    <p:extLst>
      <p:ext uri="{BB962C8B-B14F-4D97-AF65-F5344CB8AC3E}">
        <p14:creationId xmlns:p14="http://schemas.microsoft.com/office/powerpoint/2010/main" val="3747488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1161"/>
            <a:ext cx="11936088" cy="954107"/>
          </a:xfrm>
          <a:prstGeom prst="rect">
            <a:avLst/>
          </a:prstGeom>
          <a:noFill/>
        </p:spPr>
        <p:txBody>
          <a:bodyPr wrap="none" rtlCol="0">
            <a:spAutoFit/>
          </a:bodyPr>
          <a:lstStyle/>
          <a:p>
            <a:r>
              <a:rPr lang="en-US" sz="2800" dirty="0">
                <a:solidFill>
                  <a:srgbClr val="002060"/>
                </a:solidFill>
                <a:cs typeface="Arial" panose="020B0604020202020204" pitchFamily="34" charset="0"/>
              </a:rPr>
              <a:t>Concordance plots for FBP vs CSF </a:t>
            </a:r>
            <a:r>
              <a:rPr lang="en-US" sz="2800" dirty="0" smtClean="0">
                <a:solidFill>
                  <a:srgbClr val="002060"/>
                </a:solidFill>
                <a:cs typeface="Arial" panose="020B0604020202020204" pitchFamily="34" charset="0"/>
              </a:rPr>
              <a:t>tau/A</a:t>
            </a:r>
            <a:r>
              <a:rPr lang="en-US" sz="2800" dirty="0" smtClean="0">
                <a:solidFill>
                  <a:srgbClr val="002060"/>
                </a:solidFill>
                <a:latin typeface="Symbol" panose="05050102010706020507" pitchFamily="18" charset="2"/>
                <a:cs typeface="Arial" panose="020B0604020202020204" pitchFamily="34" charset="0"/>
              </a:rPr>
              <a:t>b</a:t>
            </a:r>
            <a:r>
              <a:rPr lang="en-US" sz="2800" baseline="-25000" dirty="0" smtClean="0">
                <a:solidFill>
                  <a:srgbClr val="002060"/>
                </a:solidFill>
                <a:cs typeface="Arial" panose="020B0604020202020204" pitchFamily="34" charset="0"/>
              </a:rPr>
              <a:t>1-42</a:t>
            </a:r>
            <a:r>
              <a:rPr lang="en-US" sz="2800" dirty="0" smtClean="0">
                <a:solidFill>
                  <a:srgbClr val="002060"/>
                </a:solidFill>
                <a:cs typeface="Arial" panose="020B0604020202020204" pitchFamily="34" charset="0"/>
              </a:rPr>
              <a:t> </a:t>
            </a:r>
            <a:r>
              <a:rPr lang="en-US" sz="2800" dirty="0">
                <a:solidFill>
                  <a:srgbClr val="002060"/>
                </a:solidFill>
                <a:cs typeface="Arial" panose="020B0604020202020204" pitchFamily="34" charset="0"/>
              </a:rPr>
              <a:t>in ADNIGO/2 </a:t>
            </a:r>
            <a:r>
              <a:rPr lang="en-US" sz="2800" dirty="0" smtClean="0">
                <a:solidFill>
                  <a:srgbClr val="002060"/>
                </a:solidFill>
                <a:cs typeface="Arial" panose="020B0604020202020204" pitchFamily="34" charset="0"/>
              </a:rPr>
              <a:t>SMC, EMCI, LMCI &amp; AD</a:t>
            </a:r>
          </a:p>
          <a:p>
            <a:pPr algn="ctr"/>
            <a:r>
              <a:rPr lang="en-US" sz="2800" dirty="0" smtClean="0">
                <a:solidFill>
                  <a:srgbClr val="002060"/>
                </a:solidFill>
                <a:cs typeface="Arial" panose="020B0604020202020204" pitchFamily="34" charset="0"/>
              </a:rPr>
              <a:t>participants </a:t>
            </a:r>
            <a:r>
              <a:rPr lang="en-US" sz="2800" dirty="0">
                <a:solidFill>
                  <a:srgbClr val="002060"/>
                </a:solidFill>
                <a:cs typeface="Arial" panose="020B0604020202020204" pitchFamily="34" charset="0"/>
              </a:rPr>
              <a:t>at BASELINE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1" y="1171575"/>
            <a:ext cx="5334000" cy="5334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1" y="1171575"/>
            <a:ext cx="5334000" cy="5334000"/>
          </a:xfrm>
          <a:prstGeom prst="rect">
            <a:avLst/>
          </a:prstGeom>
        </p:spPr>
      </p:pic>
    </p:spTree>
    <p:extLst>
      <p:ext uri="{BB962C8B-B14F-4D97-AF65-F5344CB8AC3E}">
        <p14:creationId xmlns:p14="http://schemas.microsoft.com/office/powerpoint/2010/main" val="1551714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420" y="142677"/>
            <a:ext cx="12094579" cy="492443"/>
          </a:xfrm>
          <a:prstGeom prst="rect">
            <a:avLst/>
          </a:prstGeom>
        </p:spPr>
        <p:txBody>
          <a:bodyPr wrap="square">
            <a:spAutoFit/>
          </a:bodyPr>
          <a:lstStyle/>
          <a:p>
            <a:r>
              <a:rPr lang="en-US" sz="2600" dirty="0">
                <a:solidFill>
                  <a:srgbClr val="002060"/>
                </a:solidFill>
              </a:rPr>
              <a:t>Concordance plots for FBP vs CSF </a:t>
            </a:r>
            <a:r>
              <a:rPr lang="en-US" sz="2600" dirty="0" err="1" smtClean="0">
                <a:solidFill>
                  <a:srgbClr val="002060"/>
                </a:solidFill>
              </a:rPr>
              <a:t>ptau</a:t>
            </a:r>
            <a:r>
              <a:rPr lang="en-US" sz="2600" dirty="0" smtClean="0">
                <a:solidFill>
                  <a:srgbClr val="002060"/>
                </a:solidFill>
              </a:rPr>
              <a:t>/A</a:t>
            </a:r>
            <a:r>
              <a:rPr lang="en-US" sz="2600" dirty="0" smtClean="0">
                <a:solidFill>
                  <a:srgbClr val="002060"/>
                </a:solidFill>
                <a:latin typeface="Symbol" panose="05050102010706020507" pitchFamily="18" charset="2"/>
              </a:rPr>
              <a:t>b</a:t>
            </a:r>
            <a:r>
              <a:rPr lang="en-US" sz="2600" baseline="-25000" dirty="0" smtClean="0">
                <a:solidFill>
                  <a:srgbClr val="002060"/>
                </a:solidFill>
              </a:rPr>
              <a:t>1-42</a:t>
            </a:r>
            <a:r>
              <a:rPr lang="en-US" sz="2600" dirty="0" smtClean="0">
                <a:solidFill>
                  <a:srgbClr val="002060"/>
                </a:solidFill>
              </a:rPr>
              <a:t> </a:t>
            </a:r>
            <a:r>
              <a:rPr lang="en-US" sz="2600" dirty="0">
                <a:solidFill>
                  <a:srgbClr val="002060"/>
                </a:solidFill>
              </a:rPr>
              <a:t>in ADNIGO/2 participants at BASELINE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0" y="1142999"/>
            <a:ext cx="5419725" cy="54197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145" y="1142999"/>
            <a:ext cx="5438775" cy="5438775"/>
          </a:xfrm>
          <a:prstGeom prst="rect">
            <a:avLst/>
          </a:prstGeom>
        </p:spPr>
      </p:pic>
    </p:spTree>
    <p:extLst>
      <p:ext uri="{BB962C8B-B14F-4D97-AF65-F5344CB8AC3E}">
        <p14:creationId xmlns:p14="http://schemas.microsoft.com/office/powerpoint/2010/main" val="3466390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877" y="1766047"/>
            <a:ext cx="3869381" cy="3667328"/>
          </a:xfrm>
          <a:prstGeom prst="rect">
            <a:avLst/>
          </a:prstGeom>
        </p:spPr>
      </p:pic>
      <p:pic>
        <p:nvPicPr>
          <p:cNvPr id="3" name="Picture 2"/>
          <p:cNvPicPr>
            <a:picLocks noChangeAspect="1"/>
          </p:cNvPicPr>
          <p:nvPr/>
        </p:nvPicPr>
        <p:blipFill>
          <a:blip r:embed="rId3"/>
          <a:stretch>
            <a:fillRect/>
          </a:stretch>
        </p:blipFill>
        <p:spPr>
          <a:xfrm>
            <a:off x="8256494" y="1766046"/>
            <a:ext cx="3935506" cy="3727226"/>
          </a:xfrm>
          <a:prstGeom prst="rect">
            <a:avLst/>
          </a:prstGeom>
        </p:spPr>
      </p:pic>
      <p:sp>
        <p:nvSpPr>
          <p:cNvPr id="4" name="TextBox 3"/>
          <p:cNvSpPr txBox="1"/>
          <p:nvPr/>
        </p:nvSpPr>
        <p:spPr>
          <a:xfrm>
            <a:off x="573741" y="2079812"/>
            <a:ext cx="726481" cy="369332"/>
          </a:xfrm>
          <a:prstGeom prst="rect">
            <a:avLst/>
          </a:prstGeom>
          <a:noFill/>
        </p:spPr>
        <p:txBody>
          <a:bodyPr wrap="none" rtlCol="0">
            <a:spAutoFit/>
          </a:bodyPr>
          <a:lstStyle/>
          <a:p>
            <a:r>
              <a:rPr lang="en-US" dirty="0" smtClean="0"/>
              <a:t>A</a:t>
            </a:r>
            <a:r>
              <a:rPr lang="en-US" dirty="0" smtClean="0">
                <a:latin typeface="Symbol" panose="05050102010706020507" pitchFamily="18" charset="2"/>
              </a:rPr>
              <a:t>b</a:t>
            </a:r>
            <a:r>
              <a:rPr lang="en-US" baseline="-25000" dirty="0" smtClean="0"/>
              <a:t>1-42</a:t>
            </a:r>
            <a:endParaRPr lang="en-US" baseline="-25000" dirty="0"/>
          </a:p>
        </p:txBody>
      </p:sp>
      <p:sp>
        <p:nvSpPr>
          <p:cNvPr id="5" name="TextBox 4"/>
          <p:cNvSpPr txBox="1"/>
          <p:nvPr/>
        </p:nvSpPr>
        <p:spPr>
          <a:xfrm>
            <a:off x="8462683" y="2079812"/>
            <a:ext cx="1041888" cy="369332"/>
          </a:xfrm>
          <a:prstGeom prst="rect">
            <a:avLst/>
          </a:prstGeom>
          <a:noFill/>
        </p:spPr>
        <p:txBody>
          <a:bodyPr wrap="none" rtlCol="0">
            <a:spAutoFit/>
          </a:bodyPr>
          <a:lstStyle/>
          <a:p>
            <a:r>
              <a:rPr lang="en-US" dirty="0" smtClean="0"/>
              <a:t>riskTAA2i</a:t>
            </a:r>
            <a:endParaRPr lang="en-US" dirty="0"/>
          </a:p>
        </p:txBody>
      </p:sp>
      <p:sp>
        <p:nvSpPr>
          <p:cNvPr id="6" name="Title 5"/>
          <p:cNvSpPr>
            <a:spLocks noGrp="1"/>
          </p:cNvSpPr>
          <p:nvPr>
            <p:ph type="title"/>
          </p:nvPr>
        </p:nvSpPr>
        <p:spPr/>
        <p:txBody>
          <a:bodyPr>
            <a:normAutofit/>
          </a:bodyPr>
          <a:lstStyle/>
          <a:p>
            <a:r>
              <a:rPr lang="en-US" sz="2800" b="1" dirty="0" smtClean="0">
                <a:solidFill>
                  <a:srgbClr val="002060"/>
                </a:solidFill>
              </a:rPr>
              <a:t>Prediction of cognitive decline(</a:t>
            </a:r>
            <a:r>
              <a:rPr lang="en-US" sz="2800" b="1" dirty="0" err="1" smtClean="0">
                <a:solidFill>
                  <a:srgbClr val="002060"/>
                </a:solidFill>
              </a:rPr>
              <a:t>CDRsob</a:t>
            </a:r>
            <a:r>
              <a:rPr lang="en-US" sz="2800" b="1" dirty="0" smtClean="0">
                <a:solidFill>
                  <a:srgbClr val="002060"/>
                </a:solidFill>
              </a:rPr>
              <a:t>) in ADNIGO/2 LMCI subjects</a:t>
            </a:r>
            <a:endParaRPr lang="en-US" sz="2800" b="1" dirty="0">
              <a:solidFill>
                <a:srgbClr val="002060"/>
              </a:solidFill>
            </a:endParaRPr>
          </a:p>
        </p:txBody>
      </p:sp>
      <p:pic>
        <p:nvPicPr>
          <p:cNvPr id="7" name="Picture 6"/>
          <p:cNvPicPr>
            <a:picLocks noChangeAspect="1"/>
          </p:cNvPicPr>
          <p:nvPr/>
        </p:nvPicPr>
        <p:blipFill>
          <a:blip r:embed="rId4"/>
          <a:stretch>
            <a:fillRect/>
          </a:stretch>
        </p:blipFill>
        <p:spPr>
          <a:xfrm>
            <a:off x="4267200" y="1766046"/>
            <a:ext cx="3809999" cy="3594980"/>
          </a:xfrm>
          <a:prstGeom prst="rect">
            <a:avLst/>
          </a:prstGeom>
        </p:spPr>
      </p:pic>
      <p:sp>
        <p:nvSpPr>
          <p:cNvPr id="8" name="TextBox 7"/>
          <p:cNvSpPr txBox="1"/>
          <p:nvPr/>
        </p:nvSpPr>
        <p:spPr>
          <a:xfrm>
            <a:off x="4512985" y="2079812"/>
            <a:ext cx="1262269" cy="369332"/>
          </a:xfrm>
          <a:prstGeom prst="rect">
            <a:avLst/>
          </a:prstGeom>
          <a:noFill/>
        </p:spPr>
        <p:txBody>
          <a:bodyPr wrap="none" rtlCol="0">
            <a:spAutoFit/>
          </a:bodyPr>
          <a:lstStyle/>
          <a:p>
            <a:r>
              <a:rPr lang="en-US" dirty="0" smtClean="0"/>
              <a:t>t-tau/A</a:t>
            </a:r>
            <a:r>
              <a:rPr lang="en-US" dirty="0" smtClean="0">
                <a:latin typeface="Symbol" panose="05050102010706020507" pitchFamily="18" charset="2"/>
              </a:rPr>
              <a:t>b</a:t>
            </a:r>
            <a:r>
              <a:rPr lang="en-US" baseline="-25000" dirty="0" smtClean="0"/>
              <a:t>1-42</a:t>
            </a:r>
            <a:endParaRPr lang="en-US" baseline="-25000" dirty="0"/>
          </a:p>
        </p:txBody>
      </p:sp>
      <p:cxnSp>
        <p:nvCxnSpPr>
          <p:cNvPr id="10" name="Straight Arrow Connector 9"/>
          <p:cNvCxnSpPr/>
          <p:nvPr/>
        </p:nvCxnSpPr>
        <p:spPr>
          <a:xfrm flipH="1">
            <a:off x="2743200" y="2814918"/>
            <a:ext cx="8965" cy="5647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723529" y="2814918"/>
            <a:ext cx="8965" cy="5647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0730753" y="2814918"/>
            <a:ext cx="8965" cy="5647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5106" y="5746376"/>
            <a:ext cx="10856690" cy="923330"/>
          </a:xfrm>
          <a:prstGeom prst="rect">
            <a:avLst/>
          </a:prstGeom>
          <a:noFill/>
        </p:spPr>
        <p:txBody>
          <a:bodyPr wrap="none" rtlCol="0">
            <a:spAutoFit/>
          </a:bodyPr>
          <a:lstStyle/>
          <a:p>
            <a:r>
              <a:rPr lang="en-US" dirty="0" smtClean="0"/>
              <a:t>Vertical red arrow points to regression line for </a:t>
            </a:r>
            <a:r>
              <a:rPr lang="en-US" dirty="0" err="1" smtClean="0"/>
              <a:t>CDRsob</a:t>
            </a:r>
            <a:r>
              <a:rPr lang="en-US" dirty="0" smtClean="0"/>
              <a:t> values associated with A</a:t>
            </a:r>
            <a:r>
              <a:rPr lang="en-US" dirty="0" smtClean="0">
                <a:latin typeface="Symbol" panose="05050102010706020507" pitchFamily="18" charset="2"/>
              </a:rPr>
              <a:t>b</a:t>
            </a:r>
            <a:r>
              <a:rPr lang="en-US" baseline="-25000" dirty="0" smtClean="0"/>
              <a:t>1-42</a:t>
            </a:r>
            <a:r>
              <a:rPr lang="en-US" dirty="0" smtClean="0"/>
              <a:t> values below </a:t>
            </a:r>
            <a:r>
              <a:rPr lang="en-US" dirty="0" err="1" smtClean="0"/>
              <a:t>cutpoint</a:t>
            </a:r>
            <a:r>
              <a:rPr lang="en-US" dirty="0" smtClean="0"/>
              <a:t> value, </a:t>
            </a:r>
          </a:p>
          <a:p>
            <a:r>
              <a:rPr lang="en-US" dirty="0" smtClean="0"/>
              <a:t>t-tau/A</a:t>
            </a:r>
            <a:r>
              <a:rPr lang="en-US" dirty="0" smtClean="0">
                <a:latin typeface="Symbol" panose="05050102010706020507" pitchFamily="18" charset="2"/>
              </a:rPr>
              <a:t>b</a:t>
            </a:r>
            <a:r>
              <a:rPr lang="en-US" baseline="-25000" dirty="0" smtClean="0"/>
              <a:t>1-42 </a:t>
            </a:r>
            <a:r>
              <a:rPr lang="en-US" dirty="0" smtClean="0"/>
              <a:t>values above </a:t>
            </a:r>
            <a:r>
              <a:rPr lang="en-US" dirty="0" err="1" smtClean="0"/>
              <a:t>cutpoint</a:t>
            </a:r>
            <a:r>
              <a:rPr lang="en-US" dirty="0" smtClean="0"/>
              <a:t> value, and logistic regression model(includes A</a:t>
            </a:r>
            <a:r>
              <a:rPr lang="en-US" dirty="0" smtClean="0">
                <a:latin typeface="Symbol" panose="05050102010706020507" pitchFamily="18" charset="2"/>
              </a:rPr>
              <a:t>b</a:t>
            </a:r>
            <a:r>
              <a:rPr lang="en-US" baseline="-25000" dirty="0" smtClean="0"/>
              <a:t>1-42</a:t>
            </a:r>
            <a:r>
              <a:rPr lang="en-US" dirty="0" smtClean="0"/>
              <a:t>, t-tau and </a:t>
            </a:r>
            <a:r>
              <a:rPr lang="en-US" i="1" dirty="0" smtClean="0"/>
              <a:t>APOE </a:t>
            </a:r>
            <a:r>
              <a:rPr lang="en-US" i="1" dirty="0" smtClean="0">
                <a:latin typeface="Symbol" panose="05050102010706020507" pitchFamily="18" charset="2"/>
              </a:rPr>
              <a:t>e</a:t>
            </a:r>
            <a:r>
              <a:rPr lang="en-US" i="1" dirty="0" smtClean="0"/>
              <a:t>4 </a:t>
            </a:r>
            <a:r>
              <a:rPr lang="en-US" dirty="0" smtClean="0"/>
              <a:t>allele #</a:t>
            </a:r>
          </a:p>
          <a:p>
            <a:r>
              <a:rPr lang="en-US" dirty="0"/>
              <a:t>a</a:t>
            </a:r>
            <a:r>
              <a:rPr lang="en-US" dirty="0" smtClean="0"/>
              <a:t>s covariates) values above </a:t>
            </a:r>
            <a:r>
              <a:rPr lang="en-US" dirty="0" err="1" smtClean="0"/>
              <a:t>cutpoint</a:t>
            </a:r>
            <a:r>
              <a:rPr lang="en-US" dirty="0" smtClean="0"/>
              <a:t> value.  </a:t>
            </a:r>
            <a:endParaRPr lang="en-US" baseline="-25000" dirty="0"/>
          </a:p>
        </p:txBody>
      </p:sp>
    </p:spTree>
    <p:extLst>
      <p:ext uri="{BB962C8B-B14F-4D97-AF65-F5344CB8AC3E}">
        <p14:creationId xmlns:p14="http://schemas.microsoft.com/office/powerpoint/2010/main" val="3922434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115669"/>
            <a:ext cx="8077200" cy="1569660"/>
          </a:xfrm>
          <a:prstGeom prst="rect">
            <a:avLst/>
          </a:prstGeom>
          <a:noFill/>
        </p:spPr>
        <p:txBody>
          <a:bodyPr wrap="square" rtlCol="0">
            <a:spAutoFit/>
          </a:bodyPr>
          <a:lstStyle/>
          <a:p>
            <a:pPr algn="ctr">
              <a:defRPr/>
            </a:pPr>
            <a:r>
              <a:rPr lang="en-US" sz="3200" b="1" kern="0" dirty="0">
                <a:solidFill>
                  <a:srgbClr val="FFFF00"/>
                </a:solidFill>
                <a:latin typeface="Arial"/>
              </a:rPr>
              <a:t>Alzheimer’s Disease (AD) And Related Dementias (ADRD) Often Show Comorbid Multi-</a:t>
            </a:r>
            <a:r>
              <a:rPr lang="en-US" sz="3200" b="1" kern="0" dirty="0" err="1">
                <a:solidFill>
                  <a:srgbClr val="FFFF00"/>
                </a:solidFill>
                <a:latin typeface="Arial"/>
              </a:rPr>
              <a:t>Proteinopathies</a:t>
            </a:r>
            <a:endParaRPr lang="en-US" sz="3200" b="1" kern="0" dirty="0">
              <a:solidFill>
                <a:srgbClr val="FFFF00"/>
              </a:solidFill>
              <a:latin typeface="Arial"/>
            </a:endParaRPr>
          </a:p>
        </p:txBody>
      </p:sp>
      <p:graphicFrame>
        <p:nvGraphicFramePr>
          <p:cNvPr id="6" name="Table 5"/>
          <p:cNvGraphicFramePr>
            <a:graphicFrameLocks noGrp="1"/>
          </p:cNvGraphicFramePr>
          <p:nvPr>
            <p:extLst/>
          </p:nvPr>
        </p:nvGraphicFramePr>
        <p:xfrm>
          <a:off x="1752600" y="1752600"/>
          <a:ext cx="8763000" cy="509778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590550">
                <a:tc>
                  <a:txBody>
                    <a:bodyPr/>
                    <a:lstStyle/>
                    <a:p>
                      <a:pPr algn="l"/>
                      <a:r>
                        <a:rPr lang="en-US" sz="1600" b="1" dirty="0">
                          <a:solidFill>
                            <a:schemeClr val="accent4">
                              <a:lumMod val="10000"/>
                            </a:schemeClr>
                          </a:solidFill>
                          <a:latin typeface="Arial"/>
                          <a:cs typeface="Arial"/>
                        </a:rPr>
                        <a:t>DISEASE</a:t>
                      </a:r>
                    </a:p>
                  </a:txBody>
                  <a:tcPr anchor="ctr">
                    <a:solidFill>
                      <a:schemeClr val="tx2"/>
                    </a:solidFill>
                  </a:tcPr>
                </a:tc>
                <a:tc>
                  <a:txBody>
                    <a:bodyPr/>
                    <a:lstStyle/>
                    <a:p>
                      <a:pPr algn="l"/>
                      <a:r>
                        <a:rPr lang="en-US" sz="1600" b="1" dirty="0">
                          <a:solidFill>
                            <a:schemeClr val="accent4">
                              <a:lumMod val="10000"/>
                            </a:schemeClr>
                          </a:solidFill>
                          <a:latin typeface="Arial"/>
                          <a:cs typeface="Arial"/>
                        </a:rPr>
                        <a:t>LESIONS</a:t>
                      </a:r>
                    </a:p>
                  </a:txBody>
                  <a:tcPr anchor="ctr">
                    <a:solidFill>
                      <a:schemeClr val="tx2"/>
                    </a:solidFill>
                  </a:tcPr>
                </a:tc>
                <a:tc>
                  <a:txBody>
                    <a:bodyPr/>
                    <a:lstStyle/>
                    <a:p>
                      <a:pPr algn="l"/>
                      <a:r>
                        <a:rPr lang="en-US" sz="1600" b="1" dirty="0">
                          <a:solidFill>
                            <a:schemeClr val="accent4">
                              <a:lumMod val="10000"/>
                            </a:schemeClr>
                          </a:solidFill>
                          <a:latin typeface="Arial"/>
                          <a:cs typeface="Arial"/>
                        </a:rPr>
                        <a:t>COMPONENTS</a:t>
                      </a:r>
                      <a:r>
                        <a:rPr lang="en-US" sz="1600" b="1" baseline="0" dirty="0">
                          <a:solidFill>
                            <a:schemeClr val="accent4">
                              <a:lumMod val="10000"/>
                            </a:schemeClr>
                          </a:solidFill>
                          <a:latin typeface="Arial"/>
                          <a:cs typeface="Arial"/>
                        </a:rPr>
                        <a:t> </a:t>
                      </a:r>
                      <a:endParaRPr lang="en-US" sz="1600" b="1" dirty="0">
                        <a:solidFill>
                          <a:schemeClr val="accent4">
                            <a:lumMod val="10000"/>
                          </a:schemeClr>
                        </a:solidFill>
                        <a:latin typeface="Arial"/>
                        <a:cs typeface="Arial"/>
                      </a:endParaRPr>
                    </a:p>
                  </a:txBody>
                  <a:tcPr anchor="ctr">
                    <a:solidFill>
                      <a:schemeClr val="tx2"/>
                    </a:solidFill>
                  </a:tcPr>
                </a:tc>
                <a:extLst>
                  <a:ext uri="{0D108BD9-81ED-4DB2-BD59-A6C34878D82A}">
                    <a16:rowId xmlns:a16="http://schemas.microsoft.com/office/drawing/2014/main" val="10000"/>
                  </a:ext>
                </a:extLst>
              </a:tr>
              <a:tr h="590550">
                <a:tc>
                  <a:txBody>
                    <a:bodyPr/>
                    <a:lstStyle/>
                    <a:p>
                      <a:r>
                        <a:rPr lang="en-US" sz="1400" b="1" dirty="0">
                          <a:solidFill>
                            <a:schemeClr val="accent4">
                              <a:lumMod val="10000"/>
                            </a:schemeClr>
                          </a:solidFill>
                          <a:latin typeface="Arial"/>
                          <a:cs typeface="Arial"/>
                        </a:rPr>
                        <a:t>Alzheimer’s Disease (AD)</a:t>
                      </a:r>
                      <a:br>
                        <a:rPr lang="en-US" sz="1400" b="1" dirty="0">
                          <a:solidFill>
                            <a:schemeClr val="accent4">
                              <a:lumMod val="10000"/>
                            </a:schemeClr>
                          </a:solidFill>
                          <a:latin typeface="Arial"/>
                          <a:cs typeface="Arial"/>
                        </a:rPr>
                      </a:br>
                      <a:r>
                        <a:rPr lang="en-US" sz="1400" dirty="0">
                          <a:solidFill>
                            <a:schemeClr val="accent4">
                              <a:lumMod val="10000"/>
                            </a:schemeClr>
                          </a:solidFill>
                          <a:latin typeface="Arial"/>
                          <a:cs typeface="Arial"/>
                        </a:rPr>
                        <a:t>The</a:t>
                      </a:r>
                      <a:r>
                        <a:rPr lang="en-US" sz="1400" baseline="0" dirty="0">
                          <a:solidFill>
                            <a:schemeClr val="accent4">
                              <a:lumMod val="10000"/>
                            </a:schemeClr>
                          </a:solidFill>
                          <a:latin typeface="Arial"/>
                          <a:cs typeface="Arial"/>
                        </a:rPr>
                        <a:t> most common multi-</a:t>
                      </a:r>
                      <a:r>
                        <a:rPr lang="en-US" sz="1400" baseline="0" dirty="0" err="1">
                          <a:solidFill>
                            <a:schemeClr val="accent4">
                              <a:lumMod val="10000"/>
                            </a:schemeClr>
                          </a:solidFill>
                          <a:latin typeface="Arial"/>
                          <a:cs typeface="Arial"/>
                        </a:rPr>
                        <a:t>proteinopathy</a:t>
                      </a:r>
                      <a:endParaRPr lang="en-US" sz="1400" dirty="0">
                        <a:solidFill>
                          <a:schemeClr val="accent4">
                            <a:lumMod val="10000"/>
                          </a:schemeClr>
                        </a:solidFill>
                        <a:latin typeface="Arial"/>
                        <a:cs typeface="Arial"/>
                      </a:endParaRPr>
                    </a:p>
                  </a:txBody>
                  <a:tcPr anchor="ctr">
                    <a:solidFill>
                      <a:schemeClr val="bg2">
                        <a:lumMod val="60000"/>
                        <a:lumOff val="40000"/>
                      </a:schemeClr>
                    </a:solidFill>
                  </a:tcPr>
                </a:tc>
                <a:tc>
                  <a:txBody>
                    <a:bodyPr/>
                    <a:lstStyle/>
                    <a:p>
                      <a:r>
                        <a:rPr lang="en-US" sz="1200" b="1" dirty="0">
                          <a:solidFill>
                            <a:schemeClr val="accent4">
                              <a:lumMod val="10000"/>
                            </a:schemeClr>
                          </a:solidFill>
                          <a:latin typeface="Arial"/>
                          <a:cs typeface="Arial"/>
                        </a:rPr>
                        <a:t>SPs (100%)</a:t>
                      </a:r>
                    </a:p>
                    <a:p>
                      <a:r>
                        <a:rPr lang="en-US" sz="1200" b="1" dirty="0">
                          <a:solidFill>
                            <a:schemeClr val="accent4">
                              <a:lumMod val="10000"/>
                            </a:schemeClr>
                          </a:solidFill>
                          <a:latin typeface="Arial"/>
                          <a:cs typeface="Arial"/>
                        </a:rPr>
                        <a:t>NFTs (100%)</a:t>
                      </a:r>
                    </a:p>
                    <a:p>
                      <a:r>
                        <a:rPr lang="en-US" sz="1200" b="1" dirty="0">
                          <a:solidFill>
                            <a:schemeClr val="accent4">
                              <a:lumMod val="10000"/>
                            </a:schemeClr>
                          </a:solidFill>
                          <a:latin typeface="Arial"/>
                          <a:cs typeface="Arial"/>
                        </a:rPr>
                        <a:t>LBs (-50%)</a:t>
                      </a:r>
                    </a:p>
                    <a:p>
                      <a:r>
                        <a:rPr lang="en-US" sz="1200" b="1" dirty="0">
                          <a:solidFill>
                            <a:schemeClr val="accent4">
                              <a:lumMod val="10000"/>
                            </a:schemeClr>
                          </a:solidFill>
                          <a:latin typeface="Arial"/>
                          <a:cs typeface="Arial"/>
                        </a:rPr>
                        <a:t>TDP-43 (-50%)</a:t>
                      </a:r>
                    </a:p>
                  </a:txBody>
                  <a:tcPr anchor="ctr">
                    <a:solidFill>
                      <a:schemeClr val="bg2">
                        <a:lumMod val="60000"/>
                        <a:lumOff val="40000"/>
                      </a:schemeClr>
                    </a:solidFill>
                  </a:tcPr>
                </a:tc>
                <a:tc>
                  <a:txBody>
                    <a:bodyPr/>
                    <a:lstStyle/>
                    <a:p>
                      <a:r>
                        <a:rPr lang="en-US" sz="1200" b="1" dirty="0">
                          <a:solidFill>
                            <a:schemeClr val="accent4">
                              <a:lumMod val="10000"/>
                            </a:schemeClr>
                          </a:solidFill>
                          <a:latin typeface="Arial"/>
                          <a:cs typeface="Arial"/>
                        </a:rPr>
                        <a:t>A</a:t>
                      </a:r>
                      <a:r>
                        <a:rPr lang="el-GR" sz="1200" b="1" dirty="0">
                          <a:solidFill>
                            <a:schemeClr val="accent4">
                              <a:lumMod val="10000"/>
                            </a:schemeClr>
                          </a:solidFill>
                          <a:latin typeface="Arial"/>
                          <a:cs typeface="Arial"/>
                        </a:rPr>
                        <a:t>β</a:t>
                      </a:r>
                      <a:endParaRPr lang="en-US" sz="1200" b="1" dirty="0">
                        <a:solidFill>
                          <a:schemeClr val="accent4">
                            <a:lumMod val="10000"/>
                          </a:schemeClr>
                        </a:solidFill>
                        <a:latin typeface="Arial"/>
                        <a:cs typeface="Arial"/>
                      </a:endParaRPr>
                    </a:p>
                    <a:p>
                      <a:r>
                        <a:rPr lang="en-US" sz="1200" b="1" dirty="0">
                          <a:solidFill>
                            <a:schemeClr val="accent4">
                              <a:lumMod val="10000"/>
                            </a:schemeClr>
                          </a:solidFill>
                          <a:latin typeface="Arial"/>
                          <a:cs typeface="Arial"/>
                        </a:rPr>
                        <a:t>Tau</a:t>
                      </a:r>
                    </a:p>
                    <a:p>
                      <a:r>
                        <a:rPr lang="en-US" sz="1200" b="1" dirty="0">
                          <a:solidFill>
                            <a:schemeClr val="accent4">
                              <a:lumMod val="10000"/>
                            </a:schemeClr>
                          </a:solidFill>
                          <a:latin typeface="Arial"/>
                          <a:cs typeface="Arial"/>
                        </a:rPr>
                        <a:t>Alpha-</a:t>
                      </a:r>
                      <a:r>
                        <a:rPr lang="en-US" sz="1200" b="1" dirty="0" err="1">
                          <a:solidFill>
                            <a:schemeClr val="accent4">
                              <a:lumMod val="10000"/>
                            </a:schemeClr>
                          </a:solidFill>
                          <a:latin typeface="Arial"/>
                          <a:cs typeface="Arial"/>
                        </a:rPr>
                        <a:t>synuclein</a:t>
                      </a:r>
                      <a:endParaRPr lang="en-US" sz="1200" b="1" dirty="0">
                        <a:solidFill>
                          <a:schemeClr val="accent4">
                            <a:lumMod val="10000"/>
                          </a:schemeClr>
                        </a:solidFill>
                        <a:latin typeface="Arial"/>
                        <a:cs typeface="Arial"/>
                      </a:endParaRPr>
                    </a:p>
                    <a:p>
                      <a:r>
                        <a:rPr lang="en-US" sz="1200" b="1" dirty="0">
                          <a:solidFill>
                            <a:schemeClr val="accent4">
                              <a:lumMod val="10000"/>
                            </a:schemeClr>
                          </a:solidFill>
                          <a:latin typeface="Arial"/>
                          <a:cs typeface="Arial"/>
                        </a:rPr>
                        <a:t>TDP-43</a:t>
                      </a:r>
                    </a:p>
                  </a:txBody>
                  <a:tcPr anchor="ctr">
                    <a:solidFill>
                      <a:schemeClr val="bg2">
                        <a:lumMod val="60000"/>
                        <a:lumOff val="40000"/>
                      </a:schemeClr>
                    </a:solidFill>
                  </a:tcPr>
                </a:tc>
                <a:extLst>
                  <a:ext uri="{0D108BD9-81ED-4DB2-BD59-A6C34878D82A}">
                    <a16:rowId xmlns:a16="http://schemas.microsoft.com/office/drawing/2014/main" val="10001"/>
                  </a:ext>
                </a:extLst>
              </a:tr>
              <a:tr h="590550">
                <a:tc>
                  <a:txBody>
                    <a:bodyPr/>
                    <a:lstStyle/>
                    <a:p>
                      <a:r>
                        <a:rPr lang="en-US" sz="1400" b="1" dirty="0">
                          <a:solidFill>
                            <a:schemeClr val="accent4">
                              <a:lumMod val="10000"/>
                            </a:schemeClr>
                          </a:solidFill>
                          <a:latin typeface="Arial"/>
                          <a:cs typeface="Arial"/>
                        </a:rPr>
                        <a:t>Frontotemporal Degeneration (FTD) </a:t>
                      </a:r>
                    </a:p>
                  </a:txBody>
                  <a:tcPr anchor="ctr">
                    <a:solidFill>
                      <a:schemeClr val="accent4"/>
                    </a:solidFill>
                  </a:tcPr>
                </a:tc>
                <a:tc>
                  <a:txBody>
                    <a:bodyPr/>
                    <a:lstStyle/>
                    <a:p>
                      <a:r>
                        <a:rPr lang="en-US" sz="1200" dirty="0">
                          <a:solidFill>
                            <a:schemeClr val="accent4">
                              <a:lumMod val="10000"/>
                            </a:schemeClr>
                          </a:solidFill>
                          <a:latin typeface="Arial"/>
                          <a:cs typeface="Arial"/>
                        </a:rPr>
                        <a:t>Inclusions</a:t>
                      </a:r>
                    </a:p>
                  </a:txBody>
                  <a:tcPr anchor="ctr">
                    <a:solidFill>
                      <a:schemeClr val="accent4"/>
                    </a:solidFill>
                  </a:tcPr>
                </a:tc>
                <a:tc>
                  <a:txBody>
                    <a:bodyPr/>
                    <a:lstStyle/>
                    <a:p>
                      <a:r>
                        <a:rPr lang="en-US" sz="1200" dirty="0">
                          <a:solidFill>
                            <a:schemeClr val="accent4">
                              <a:lumMod val="10000"/>
                            </a:schemeClr>
                          </a:solidFill>
                          <a:latin typeface="Arial"/>
                          <a:cs typeface="Arial"/>
                        </a:rPr>
                        <a:t>Tau (FTLD-Tau), TDP-43 (FTLD-TDP), FTLD-FUS</a:t>
                      </a:r>
                    </a:p>
                  </a:txBody>
                  <a:tcPr anchor="ctr">
                    <a:solidFill>
                      <a:schemeClr val="accent4"/>
                    </a:solidFill>
                  </a:tcPr>
                </a:tc>
                <a:extLst>
                  <a:ext uri="{0D108BD9-81ED-4DB2-BD59-A6C34878D82A}">
                    <a16:rowId xmlns:a16="http://schemas.microsoft.com/office/drawing/2014/main" val="10002"/>
                  </a:ext>
                </a:extLst>
              </a:tr>
              <a:tr h="590550">
                <a:tc>
                  <a:txBody>
                    <a:bodyPr/>
                    <a:lstStyle/>
                    <a:p>
                      <a:r>
                        <a:rPr lang="en-US" sz="1400" b="1" dirty="0">
                          <a:solidFill>
                            <a:schemeClr val="accent4">
                              <a:lumMod val="10000"/>
                            </a:schemeClr>
                          </a:solidFill>
                          <a:latin typeface="Arial"/>
                          <a:cs typeface="Arial"/>
                        </a:rPr>
                        <a:t>Amyotrophic Lateral Sclerosis (ALS)</a:t>
                      </a:r>
                    </a:p>
                  </a:txBody>
                  <a:tcPr anchor="ctr">
                    <a:solidFill>
                      <a:schemeClr val="accent4"/>
                    </a:solidFill>
                  </a:tcPr>
                </a:tc>
                <a:tc>
                  <a:txBody>
                    <a:bodyPr/>
                    <a:lstStyle/>
                    <a:p>
                      <a:r>
                        <a:rPr lang="en-US" sz="1200" dirty="0">
                          <a:solidFill>
                            <a:schemeClr val="accent4">
                              <a:lumMod val="10000"/>
                            </a:schemeClr>
                          </a:solidFill>
                          <a:latin typeface="Arial"/>
                          <a:cs typeface="Arial"/>
                        </a:rPr>
                        <a:t>Inclusions</a:t>
                      </a:r>
                    </a:p>
                  </a:txBody>
                  <a:tcPr anchor="ctr">
                    <a:solidFill>
                      <a:schemeClr val="accent4"/>
                    </a:solidFill>
                  </a:tcPr>
                </a:tc>
                <a:tc>
                  <a:txBody>
                    <a:bodyPr/>
                    <a:lstStyle/>
                    <a:p>
                      <a:r>
                        <a:rPr lang="en-US" sz="1200" dirty="0">
                          <a:solidFill>
                            <a:schemeClr val="accent4">
                              <a:lumMod val="10000"/>
                            </a:schemeClr>
                          </a:solidFill>
                          <a:latin typeface="Arial"/>
                          <a:cs typeface="Arial"/>
                        </a:rPr>
                        <a:t>TDP-43, FUS, Tau, SOD1</a:t>
                      </a:r>
                    </a:p>
                  </a:txBody>
                  <a:tcPr anchor="ctr">
                    <a:solidFill>
                      <a:schemeClr val="accent4"/>
                    </a:solidFill>
                  </a:tcPr>
                </a:tc>
                <a:extLst>
                  <a:ext uri="{0D108BD9-81ED-4DB2-BD59-A6C34878D82A}">
                    <a16:rowId xmlns:a16="http://schemas.microsoft.com/office/drawing/2014/main" val="10003"/>
                  </a:ext>
                </a:extLst>
              </a:tr>
              <a:tr h="590550">
                <a:tc>
                  <a:txBody>
                    <a:bodyPr/>
                    <a:lstStyle/>
                    <a:p>
                      <a:r>
                        <a:rPr lang="en-US" sz="1400" b="1" dirty="0">
                          <a:solidFill>
                            <a:schemeClr val="accent4">
                              <a:lumMod val="10000"/>
                            </a:schemeClr>
                          </a:solidFill>
                          <a:latin typeface="Arial"/>
                          <a:cs typeface="Arial"/>
                        </a:rPr>
                        <a:t>Parkinson’s Disease (PD) -/+ Dementia (PDD) &amp; Dementia With Lewy Bodies (DLB) </a:t>
                      </a:r>
                    </a:p>
                  </a:txBody>
                  <a:tcPr anchor="ctr">
                    <a:solidFill>
                      <a:schemeClr val="accent4"/>
                    </a:solidFill>
                  </a:tcPr>
                </a:tc>
                <a:tc>
                  <a:txBody>
                    <a:bodyPr/>
                    <a:lstStyle/>
                    <a:p>
                      <a:r>
                        <a:rPr lang="en-US" sz="1200" dirty="0">
                          <a:solidFill>
                            <a:schemeClr val="accent4">
                              <a:lumMod val="10000"/>
                            </a:schemeClr>
                          </a:solidFill>
                          <a:latin typeface="Arial"/>
                          <a:cs typeface="Arial"/>
                        </a:rPr>
                        <a:t>LBs, SPs, NFTs</a:t>
                      </a:r>
                    </a:p>
                  </a:txBody>
                  <a:tcPr anchor="ctr">
                    <a:solidFill>
                      <a:schemeClr val="accent4"/>
                    </a:solidFill>
                  </a:tcPr>
                </a:tc>
                <a:tc>
                  <a:txBody>
                    <a:bodyPr/>
                    <a:lstStyle/>
                    <a:p>
                      <a:r>
                        <a:rPr lang="en-US" sz="1200" dirty="0">
                          <a:solidFill>
                            <a:schemeClr val="accent4">
                              <a:lumMod val="10000"/>
                            </a:schemeClr>
                          </a:solidFill>
                          <a:latin typeface="Arial"/>
                          <a:cs typeface="Arial"/>
                        </a:rPr>
                        <a:t>Alpha-</a:t>
                      </a:r>
                      <a:r>
                        <a:rPr lang="en-US" sz="1200" dirty="0" err="1">
                          <a:solidFill>
                            <a:schemeClr val="accent4">
                              <a:lumMod val="10000"/>
                            </a:schemeClr>
                          </a:solidFill>
                          <a:latin typeface="Arial"/>
                          <a:cs typeface="Arial"/>
                        </a:rPr>
                        <a:t>synuclein</a:t>
                      </a:r>
                      <a:r>
                        <a:rPr lang="en-US" sz="1200" dirty="0">
                          <a:solidFill>
                            <a:schemeClr val="accent4">
                              <a:lumMod val="10000"/>
                            </a:schemeClr>
                          </a:solidFill>
                          <a:latin typeface="Arial"/>
                          <a:cs typeface="Arial"/>
                        </a:rPr>
                        <a:t>, A</a:t>
                      </a:r>
                      <a:r>
                        <a:rPr lang="el-GR" sz="1200" dirty="0">
                          <a:solidFill>
                            <a:schemeClr val="accent4">
                              <a:lumMod val="10000"/>
                            </a:schemeClr>
                          </a:solidFill>
                          <a:latin typeface="Arial"/>
                          <a:cs typeface="Arial"/>
                        </a:rPr>
                        <a:t>β</a:t>
                      </a:r>
                      <a:r>
                        <a:rPr lang="en-US" sz="1200" dirty="0">
                          <a:solidFill>
                            <a:schemeClr val="accent4">
                              <a:lumMod val="10000"/>
                            </a:schemeClr>
                          </a:solidFill>
                          <a:latin typeface="Arial"/>
                          <a:cs typeface="Arial"/>
                        </a:rPr>
                        <a:t>, Tau</a:t>
                      </a:r>
                    </a:p>
                  </a:txBody>
                  <a:tcPr anchor="ctr">
                    <a:solidFill>
                      <a:schemeClr val="accent4"/>
                    </a:solidFill>
                  </a:tcPr>
                </a:tc>
                <a:extLst>
                  <a:ext uri="{0D108BD9-81ED-4DB2-BD59-A6C34878D82A}">
                    <a16:rowId xmlns:a16="http://schemas.microsoft.com/office/drawing/2014/main" val="10004"/>
                  </a:ext>
                </a:extLst>
              </a:tr>
              <a:tr h="590550">
                <a:tc>
                  <a:txBody>
                    <a:bodyPr/>
                    <a:lstStyle/>
                    <a:p>
                      <a:r>
                        <a:rPr lang="en-US" sz="1400" b="1" dirty="0">
                          <a:solidFill>
                            <a:schemeClr val="accent4">
                              <a:lumMod val="10000"/>
                            </a:schemeClr>
                          </a:solidFill>
                          <a:latin typeface="Arial"/>
                          <a:cs typeface="Arial"/>
                        </a:rPr>
                        <a:t>Multiple System Atrophy (MSA)</a:t>
                      </a:r>
                    </a:p>
                  </a:txBody>
                  <a:tcPr anchor="ctr">
                    <a:solidFill>
                      <a:schemeClr val="accent4"/>
                    </a:solidFill>
                  </a:tcPr>
                </a:tc>
                <a:tc>
                  <a:txBody>
                    <a:bodyPr/>
                    <a:lstStyle/>
                    <a:p>
                      <a:r>
                        <a:rPr lang="en-US" sz="1200" dirty="0">
                          <a:solidFill>
                            <a:schemeClr val="accent4">
                              <a:lumMod val="10000"/>
                            </a:schemeClr>
                          </a:solidFill>
                          <a:latin typeface="Arial"/>
                          <a:cs typeface="Arial"/>
                        </a:rPr>
                        <a:t>GCIs</a:t>
                      </a:r>
                    </a:p>
                  </a:txBody>
                  <a:tcPr anchor="ctr">
                    <a:solidFill>
                      <a:schemeClr val="accent4"/>
                    </a:solidFill>
                  </a:tcPr>
                </a:tc>
                <a:tc>
                  <a:txBody>
                    <a:bodyPr/>
                    <a:lstStyle/>
                    <a:p>
                      <a:r>
                        <a:rPr lang="en-US" sz="1200" dirty="0">
                          <a:solidFill>
                            <a:schemeClr val="accent4">
                              <a:lumMod val="10000"/>
                            </a:schemeClr>
                          </a:solidFill>
                          <a:latin typeface="Arial"/>
                          <a:cs typeface="Arial"/>
                        </a:rPr>
                        <a:t>Alpha-</a:t>
                      </a:r>
                      <a:r>
                        <a:rPr lang="en-US" sz="1200" dirty="0" err="1">
                          <a:solidFill>
                            <a:schemeClr val="accent4">
                              <a:lumMod val="10000"/>
                            </a:schemeClr>
                          </a:solidFill>
                          <a:latin typeface="Arial"/>
                          <a:cs typeface="Arial"/>
                        </a:rPr>
                        <a:t>Synuclein</a:t>
                      </a:r>
                      <a:endParaRPr lang="en-US" sz="1200" dirty="0">
                        <a:solidFill>
                          <a:schemeClr val="accent4">
                            <a:lumMod val="10000"/>
                          </a:schemeClr>
                        </a:solidFill>
                        <a:latin typeface="Arial"/>
                        <a:cs typeface="Arial"/>
                      </a:endParaRPr>
                    </a:p>
                  </a:txBody>
                  <a:tcPr anchor="ctr">
                    <a:solidFill>
                      <a:schemeClr val="accent4"/>
                    </a:solidFill>
                  </a:tcPr>
                </a:tc>
                <a:extLst>
                  <a:ext uri="{0D108BD9-81ED-4DB2-BD59-A6C34878D82A}">
                    <a16:rowId xmlns:a16="http://schemas.microsoft.com/office/drawing/2014/main" val="10005"/>
                  </a:ext>
                </a:extLst>
              </a:tr>
              <a:tr h="590550">
                <a:tc>
                  <a:txBody>
                    <a:bodyPr/>
                    <a:lstStyle/>
                    <a:p>
                      <a:r>
                        <a:rPr lang="en-US" sz="1400" b="1" dirty="0">
                          <a:solidFill>
                            <a:schemeClr val="accent4">
                              <a:lumMod val="10000"/>
                            </a:schemeClr>
                          </a:solidFill>
                          <a:latin typeface="Arial"/>
                          <a:cs typeface="Arial"/>
                        </a:rPr>
                        <a:t>Prion Diseases</a:t>
                      </a:r>
                    </a:p>
                  </a:txBody>
                  <a:tcPr anchor="ctr">
                    <a:solidFill>
                      <a:schemeClr val="accent4"/>
                    </a:solidFill>
                  </a:tcPr>
                </a:tc>
                <a:tc>
                  <a:txBody>
                    <a:bodyPr/>
                    <a:lstStyle/>
                    <a:p>
                      <a:r>
                        <a:rPr lang="en-US" sz="1200" dirty="0">
                          <a:solidFill>
                            <a:schemeClr val="accent4">
                              <a:lumMod val="10000"/>
                            </a:schemeClr>
                          </a:solidFill>
                          <a:latin typeface="Arial"/>
                          <a:cs typeface="Arial"/>
                        </a:rPr>
                        <a:t>SPs</a:t>
                      </a:r>
                    </a:p>
                  </a:txBody>
                  <a:tcPr anchor="ctr">
                    <a:solidFill>
                      <a:schemeClr val="accent4"/>
                    </a:solidFill>
                  </a:tcPr>
                </a:tc>
                <a:tc>
                  <a:txBody>
                    <a:bodyPr/>
                    <a:lstStyle/>
                    <a:p>
                      <a:r>
                        <a:rPr lang="en-US" sz="1200" dirty="0">
                          <a:solidFill>
                            <a:schemeClr val="accent4">
                              <a:lumMod val="10000"/>
                            </a:schemeClr>
                          </a:solidFill>
                          <a:latin typeface="Arial"/>
                          <a:cs typeface="Arial"/>
                        </a:rPr>
                        <a:t>Prions, Tau, A</a:t>
                      </a:r>
                      <a:r>
                        <a:rPr lang="el-GR" sz="1200" dirty="0">
                          <a:solidFill>
                            <a:schemeClr val="accent4">
                              <a:lumMod val="10000"/>
                            </a:schemeClr>
                          </a:solidFill>
                          <a:latin typeface="Arial"/>
                          <a:cs typeface="Arial"/>
                        </a:rPr>
                        <a:t>β</a:t>
                      </a:r>
                      <a:r>
                        <a:rPr lang="en-US" sz="1200" dirty="0">
                          <a:solidFill>
                            <a:schemeClr val="accent4">
                              <a:lumMod val="10000"/>
                            </a:schemeClr>
                          </a:solidFill>
                          <a:latin typeface="Arial"/>
                          <a:cs typeface="Arial"/>
                        </a:rPr>
                        <a:t>, Alpha-</a:t>
                      </a:r>
                      <a:r>
                        <a:rPr lang="en-US" sz="1200" dirty="0" err="1">
                          <a:solidFill>
                            <a:schemeClr val="accent4">
                              <a:lumMod val="10000"/>
                            </a:schemeClr>
                          </a:solidFill>
                          <a:latin typeface="Arial"/>
                          <a:cs typeface="Arial"/>
                        </a:rPr>
                        <a:t>synuclein</a:t>
                      </a:r>
                      <a:endParaRPr lang="en-US" sz="1200" dirty="0">
                        <a:solidFill>
                          <a:schemeClr val="accent4">
                            <a:lumMod val="10000"/>
                          </a:schemeClr>
                        </a:solidFill>
                        <a:latin typeface="Arial"/>
                        <a:cs typeface="Arial"/>
                      </a:endParaRPr>
                    </a:p>
                  </a:txBody>
                  <a:tcPr anchor="ctr">
                    <a:solidFill>
                      <a:schemeClr val="accent4"/>
                    </a:solidFill>
                  </a:tcPr>
                </a:tc>
                <a:extLst>
                  <a:ext uri="{0D108BD9-81ED-4DB2-BD59-A6C34878D82A}">
                    <a16:rowId xmlns:a16="http://schemas.microsoft.com/office/drawing/2014/main" val="10006"/>
                  </a:ext>
                </a:extLst>
              </a:tr>
              <a:tr h="590550">
                <a:tc>
                  <a:txBody>
                    <a:bodyPr/>
                    <a:lstStyle/>
                    <a:p>
                      <a:r>
                        <a:rPr lang="en-US" sz="1400" b="1" dirty="0" err="1">
                          <a:solidFill>
                            <a:schemeClr val="accent4">
                              <a:lumMod val="10000"/>
                            </a:schemeClr>
                          </a:solidFill>
                          <a:latin typeface="Arial"/>
                          <a:cs typeface="Arial"/>
                        </a:rPr>
                        <a:t>Trinucleotide</a:t>
                      </a:r>
                      <a:r>
                        <a:rPr lang="en-US" sz="1400" b="1" baseline="0" dirty="0">
                          <a:solidFill>
                            <a:schemeClr val="accent4">
                              <a:lumMod val="10000"/>
                            </a:schemeClr>
                          </a:solidFill>
                          <a:latin typeface="Arial"/>
                          <a:cs typeface="Arial"/>
                        </a:rPr>
                        <a:t> repeat diseases</a:t>
                      </a:r>
                      <a:endParaRPr lang="en-US" sz="1400" b="1" dirty="0">
                        <a:solidFill>
                          <a:schemeClr val="accent4">
                            <a:lumMod val="10000"/>
                          </a:schemeClr>
                        </a:solidFill>
                        <a:latin typeface="Arial"/>
                        <a:cs typeface="Arial"/>
                      </a:endParaRPr>
                    </a:p>
                  </a:txBody>
                  <a:tcPr anchor="ctr">
                    <a:solidFill>
                      <a:schemeClr val="accent4"/>
                    </a:solidFill>
                  </a:tcPr>
                </a:tc>
                <a:tc>
                  <a:txBody>
                    <a:bodyPr/>
                    <a:lstStyle/>
                    <a:p>
                      <a:r>
                        <a:rPr lang="en-US" sz="1200" dirty="0">
                          <a:solidFill>
                            <a:schemeClr val="accent4">
                              <a:lumMod val="10000"/>
                            </a:schemeClr>
                          </a:solidFill>
                          <a:latin typeface="Arial"/>
                          <a:cs typeface="Arial"/>
                        </a:rPr>
                        <a:t>Inclusions</a:t>
                      </a:r>
                    </a:p>
                  </a:txBody>
                  <a:tcPr anchor="ctr">
                    <a:solidFill>
                      <a:schemeClr val="accent4"/>
                    </a:solidFill>
                  </a:tcPr>
                </a:tc>
                <a:tc>
                  <a:txBody>
                    <a:bodyPr/>
                    <a:lstStyle/>
                    <a:p>
                      <a:r>
                        <a:rPr lang="en-US" sz="1200" dirty="0">
                          <a:solidFill>
                            <a:schemeClr val="accent4">
                              <a:lumMod val="10000"/>
                            </a:schemeClr>
                          </a:solidFill>
                          <a:latin typeface="Arial"/>
                          <a:cs typeface="Arial"/>
                        </a:rPr>
                        <a:t>Expanded </a:t>
                      </a:r>
                      <a:r>
                        <a:rPr lang="en-US" sz="1200" dirty="0" err="1">
                          <a:solidFill>
                            <a:schemeClr val="accent4">
                              <a:lumMod val="10000"/>
                            </a:schemeClr>
                          </a:solidFill>
                          <a:latin typeface="Arial"/>
                          <a:cs typeface="Arial"/>
                        </a:rPr>
                        <a:t>polyglumatine</a:t>
                      </a:r>
                      <a:r>
                        <a:rPr lang="en-US" sz="1200" dirty="0">
                          <a:solidFill>
                            <a:schemeClr val="accent4">
                              <a:lumMod val="10000"/>
                            </a:schemeClr>
                          </a:solidFill>
                          <a:latin typeface="Arial"/>
                          <a:cs typeface="Arial"/>
                        </a:rPr>
                        <a:t> repeats</a:t>
                      </a:r>
                    </a:p>
                  </a:txBody>
                  <a:tcPr anchor="ctr">
                    <a:solidFill>
                      <a:schemeClr val="accent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82460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solidFill>
                  <a:srgbClr val="002060"/>
                </a:solidFill>
              </a:rPr>
              <a:t>Summary</a:t>
            </a:r>
            <a:endParaRPr lang="en-US" b="1" dirty="0">
              <a:solidFill>
                <a:srgbClr val="002060"/>
              </a:solidFill>
            </a:endParaRPr>
          </a:p>
        </p:txBody>
      </p:sp>
      <p:sp>
        <p:nvSpPr>
          <p:cNvPr id="3" name="Content Placeholder 2"/>
          <p:cNvSpPr>
            <a:spLocks noGrp="1"/>
          </p:cNvSpPr>
          <p:nvPr>
            <p:ph idx="1"/>
          </p:nvPr>
        </p:nvSpPr>
        <p:spPr>
          <a:xfrm>
            <a:off x="753035" y="806823"/>
            <a:ext cx="10793505" cy="5988423"/>
          </a:xfrm>
        </p:spPr>
        <p:txBody>
          <a:bodyPr>
            <a:normAutofit fontScale="85000" lnSpcReduction="20000"/>
          </a:bodyPr>
          <a:lstStyle/>
          <a:p>
            <a:endParaRPr lang="en-US" dirty="0" smtClean="0"/>
          </a:p>
          <a:p>
            <a:pPr>
              <a:buClr>
                <a:srgbClr val="C00000"/>
              </a:buClr>
              <a:buSzPct val="125000"/>
            </a:pPr>
            <a:r>
              <a:rPr lang="en-US" dirty="0" smtClean="0"/>
              <a:t>Roche </a:t>
            </a:r>
            <a:r>
              <a:rPr lang="en-US" dirty="0" err="1" smtClean="0"/>
              <a:t>Elecsys</a:t>
            </a:r>
            <a:r>
              <a:rPr lang="en-US" dirty="0" smtClean="0"/>
              <a:t> immunoassays for Abeta1-42, t-tau and p-tau181 completed for 2401 ADNI1/GO/2 CSFs,  and uploaded on the ADNI/LONI website, March 2017</a:t>
            </a:r>
          </a:p>
          <a:p>
            <a:pPr>
              <a:buClr>
                <a:srgbClr val="C00000"/>
              </a:buClr>
              <a:buSzPct val="125000"/>
            </a:pPr>
            <a:r>
              <a:rPr lang="en-US" dirty="0" smtClean="0"/>
              <a:t>Precision and accuracy validations completed according to CLSI EP05</a:t>
            </a:r>
          </a:p>
          <a:p>
            <a:pPr>
              <a:buClr>
                <a:srgbClr val="C00000"/>
              </a:buClr>
              <a:buSzPct val="125000"/>
            </a:pPr>
            <a:r>
              <a:rPr lang="en-US" dirty="0" smtClean="0"/>
              <a:t>General stats, Frequency distributions, mixture modeling &amp; ROC with FBP PET as </a:t>
            </a:r>
            <a:r>
              <a:rPr lang="en-US" dirty="0" err="1" smtClean="0"/>
              <a:t>endpt</a:t>
            </a:r>
            <a:r>
              <a:rPr lang="en-US" dirty="0" smtClean="0"/>
              <a:t> described</a:t>
            </a:r>
          </a:p>
          <a:p>
            <a:pPr>
              <a:buClr>
                <a:srgbClr val="C00000"/>
              </a:buClr>
              <a:buSzPct val="125000"/>
            </a:pPr>
            <a:r>
              <a:rPr lang="en-US" dirty="0" smtClean="0"/>
              <a:t>The t-tau/A</a:t>
            </a:r>
            <a:r>
              <a:rPr lang="en-US" dirty="0" smtClean="0">
                <a:latin typeface="Symbol" panose="05050102010706020507" pitchFamily="18" charset="2"/>
              </a:rPr>
              <a:t>b</a:t>
            </a:r>
            <a:r>
              <a:rPr lang="en-US" baseline="-25000" dirty="0" smtClean="0"/>
              <a:t>1-42 </a:t>
            </a:r>
            <a:r>
              <a:rPr lang="en-US" dirty="0" smtClean="0"/>
              <a:t> and p-tau</a:t>
            </a:r>
            <a:r>
              <a:rPr lang="en-US" baseline="-25000" dirty="0" smtClean="0"/>
              <a:t>181</a:t>
            </a:r>
            <a:r>
              <a:rPr lang="en-US" dirty="0" smtClean="0"/>
              <a:t>/A</a:t>
            </a:r>
            <a:r>
              <a:rPr lang="en-US" dirty="0" smtClean="0">
                <a:latin typeface="Symbol" panose="05050102010706020507" pitchFamily="18" charset="2"/>
              </a:rPr>
              <a:t>b</a:t>
            </a:r>
            <a:r>
              <a:rPr lang="en-US" baseline="-25000" dirty="0" smtClean="0"/>
              <a:t>1-42</a:t>
            </a:r>
            <a:r>
              <a:rPr lang="en-US" dirty="0" smtClean="0"/>
              <a:t> ratios outperformed </a:t>
            </a:r>
            <a:r>
              <a:rPr lang="en-US" dirty="0"/>
              <a:t>A</a:t>
            </a:r>
            <a:r>
              <a:rPr lang="en-US" dirty="0">
                <a:latin typeface="Symbol" panose="05050102010706020507" pitchFamily="18" charset="2"/>
              </a:rPr>
              <a:t>b</a:t>
            </a:r>
            <a:r>
              <a:rPr lang="en-US" baseline="-25000" dirty="0"/>
              <a:t>1-42 </a:t>
            </a:r>
            <a:r>
              <a:rPr lang="en-US" dirty="0" smtClean="0"/>
              <a:t>alone for clinical utilities based on:</a:t>
            </a:r>
          </a:p>
          <a:p>
            <a:pPr lvl="1">
              <a:buClr>
                <a:srgbClr val="00B050"/>
              </a:buClr>
            </a:pPr>
            <a:r>
              <a:rPr lang="en-US" dirty="0" smtClean="0"/>
              <a:t>Comparisons to FBP PET in ROC analyses</a:t>
            </a:r>
          </a:p>
          <a:p>
            <a:pPr lvl="1">
              <a:buClr>
                <a:srgbClr val="00B050"/>
              </a:buClr>
            </a:pPr>
            <a:r>
              <a:rPr lang="en-US" dirty="0" smtClean="0"/>
              <a:t>Concordance with FBP PET</a:t>
            </a:r>
          </a:p>
          <a:p>
            <a:pPr lvl="1">
              <a:buClr>
                <a:srgbClr val="00B050"/>
              </a:buClr>
            </a:pPr>
            <a:r>
              <a:rPr lang="en-US" dirty="0" smtClean="0"/>
              <a:t>Disease-independent mixture modeling </a:t>
            </a:r>
          </a:p>
          <a:p>
            <a:pPr lvl="1">
              <a:buClr>
                <a:srgbClr val="00B050"/>
              </a:buClr>
            </a:pPr>
            <a:r>
              <a:rPr lang="en-US" dirty="0" smtClean="0"/>
              <a:t>This observation is consistent with the </a:t>
            </a:r>
            <a:r>
              <a:rPr lang="en-US" dirty="0" err="1" smtClean="0"/>
              <a:t>BioFINDER</a:t>
            </a:r>
            <a:r>
              <a:rPr lang="en-US" dirty="0" smtClean="0"/>
              <a:t> study(using Roche platform/</a:t>
            </a:r>
            <a:r>
              <a:rPr lang="en-US" dirty="0" err="1" smtClean="0"/>
              <a:t>flutemetmol</a:t>
            </a:r>
            <a:r>
              <a:rPr lang="en-US" dirty="0" smtClean="0"/>
              <a:t> PET) as well as multiple other studies that used other immunoassay platforms and clinical endpoints:</a:t>
            </a:r>
          </a:p>
          <a:p>
            <a:pPr lvl="2">
              <a:buClr>
                <a:srgbClr val="00B050"/>
              </a:buClr>
            </a:pPr>
            <a:r>
              <a:rPr lang="en-US" dirty="0" err="1" smtClean="0"/>
              <a:t>Seeburger</a:t>
            </a:r>
            <a:r>
              <a:rPr lang="en-US" dirty="0" smtClean="0"/>
              <a:t>, 2015(OPTIMA study, N=227, autopsy-based diagnosis); Fagan, 2011(HASD,  PIB PET based endpoint, N=103); </a:t>
            </a:r>
            <a:r>
              <a:rPr lang="en-US" dirty="0" err="1" smtClean="0"/>
              <a:t>Palmqvist</a:t>
            </a:r>
            <a:r>
              <a:rPr lang="en-US" dirty="0" smtClean="0"/>
              <a:t>, 2015(</a:t>
            </a:r>
            <a:r>
              <a:rPr lang="en-US" dirty="0" err="1" smtClean="0"/>
              <a:t>BioFINDER</a:t>
            </a:r>
            <a:r>
              <a:rPr lang="en-US" dirty="0" smtClean="0"/>
              <a:t>, </a:t>
            </a:r>
            <a:r>
              <a:rPr lang="en-US" dirty="0" err="1" smtClean="0"/>
              <a:t>Flutemetamol</a:t>
            </a:r>
            <a:r>
              <a:rPr lang="en-US" dirty="0" smtClean="0"/>
              <a:t> PET, N=366)</a:t>
            </a:r>
          </a:p>
          <a:p>
            <a:pPr lvl="1">
              <a:buClr>
                <a:srgbClr val="00B050"/>
              </a:buClr>
            </a:pPr>
            <a:r>
              <a:rPr lang="en-US" dirty="0" smtClean="0"/>
              <a:t>Mechanism possibilities: normalization of variance; tau abnormality adds to predictive performance, further studies needed </a:t>
            </a:r>
          </a:p>
          <a:p>
            <a:pPr>
              <a:buClr>
                <a:srgbClr val="C00000"/>
              </a:buClr>
              <a:buSzPct val="125000"/>
            </a:pPr>
            <a:r>
              <a:rPr lang="en-US" dirty="0" err="1" smtClean="0"/>
              <a:t>Cutpoint</a:t>
            </a:r>
            <a:r>
              <a:rPr lang="en-US" dirty="0" smtClean="0"/>
              <a:t> assessments: ROC with FBP as endpoint; disease independent mixture modeling; extrapolation from </a:t>
            </a:r>
            <a:r>
              <a:rPr lang="en-US" dirty="0" err="1" smtClean="0"/>
              <a:t>BioFINDER</a:t>
            </a:r>
            <a:r>
              <a:rPr lang="en-US" dirty="0" smtClean="0"/>
              <a:t> study based on pre-analytical differences</a:t>
            </a:r>
          </a:p>
          <a:p>
            <a:pPr>
              <a:buClr>
                <a:srgbClr val="C00000"/>
              </a:buClr>
              <a:buSzPct val="125000"/>
            </a:pPr>
            <a:r>
              <a:rPr lang="en-US" dirty="0" smtClean="0"/>
              <a:t>Prediction performance of BASELINE CSF AD biomarkers for cognitive decline documentation</a:t>
            </a:r>
          </a:p>
          <a:p>
            <a:pPr>
              <a:buClr>
                <a:srgbClr val="C00000"/>
              </a:buClr>
              <a:buSzPct val="125000"/>
            </a:pPr>
            <a:r>
              <a:rPr lang="en-US" dirty="0" smtClean="0"/>
              <a:t>Continue ongoing work with ADNI and other studies toward goal of defining universal </a:t>
            </a:r>
            <a:r>
              <a:rPr lang="en-US" dirty="0" err="1" smtClean="0"/>
              <a:t>cutpoints</a:t>
            </a:r>
            <a:r>
              <a:rPr lang="en-US" dirty="0" smtClean="0"/>
              <a:t> for A</a:t>
            </a:r>
            <a:r>
              <a:rPr lang="en-US" dirty="0" smtClean="0">
                <a:latin typeface="Symbol" panose="05050102010706020507" pitchFamily="18" charset="2"/>
              </a:rPr>
              <a:t>b</a:t>
            </a:r>
            <a:r>
              <a:rPr lang="en-US" baseline="-25000" dirty="0" smtClean="0"/>
              <a:t>1-42</a:t>
            </a:r>
            <a:r>
              <a:rPr lang="en-US" dirty="0" smtClean="0"/>
              <a:t>, t-tau and p-tau</a:t>
            </a:r>
            <a:r>
              <a:rPr lang="en-US" baseline="-25000" dirty="0" smtClean="0"/>
              <a:t>181</a:t>
            </a:r>
            <a:r>
              <a:rPr lang="en-US" dirty="0" smtClean="0"/>
              <a:t>.</a:t>
            </a:r>
          </a:p>
          <a:p>
            <a:pPr>
              <a:buClr>
                <a:srgbClr val="C00000"/>
              </a:buClr>
              <a:buSzPct val="125000"/>
            </a:pPr>
            <a:r>
              <a:rPr lang="en-US" dirty="0" smtClean="0"/>
              <a:t>Continue to work with colleagues on pre-analytical and other factors to help minimize and control these sources of variability</a:t>
            </a:r>
          </a:p>
          <a:p>
            <a:pPr>
              <a:buClr>
                <a:srgbClr val="C00000"/>
              </a:buClr>
              <a:buSzPct val="125000"/>
            </a:pPr>
            <a:r>
              <a:rPr lang="en-US" dirty="0" smtClean="0"/>
              <a:t>Implement in ADNI3</a:t>
            </a:r>
          </a:p>
          <a:p>
            <a:pPr>
              <a:buClr>
                <a:srgbClr val="C00000"/>
              </a:buClr>
              <a:buSzPct val="125000"/>
            </a:pPr>
            <a:r>
              <a:rPr lang="en-US" dirty="0" smtClean="0"/>
              <a:t>Collaboration on multimodal studies that include CSF, imaging, genetic, clinical parameters</a:t>
            </a:r>
          </a:p>
          <a:p>
            <a:endParaRPr lang="en-US" dirty="0"/>
          </a:p>
        </p:txBody>
      </p:sp>
    </p:spTree>
    <p:extLst>
      <p:ext uri="{BB962C8B-B14F-4D97-AF65-F5344CB8AC3E}">
        <p14:creationId xmlns:p14="http://schemas.microsoft.com/office/powerpoint/2010/main" val="14375723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207916" y="152401"/>
            <a:ext cx="1197844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99" tIns="50099" rIns="100199" bIns="50099" anchor="ctr"/>
          <a:lstStyle/>
          <a:p>
            <a:pPr algn="ctr"/>
            <a:r>
              <a:rPr lang="en-US" altLang="en-US" sz="3463" dirty="0">
                <a:solidFill>
                  <a:srgbClr val="002060"/>
                </a:solidFill>
                <a:latin typeface="Calibri" pitchFamily="34" charset="0"/>
              </a:rPr>
              <a:t>ACKNOWLEDGEMENTS</a:t>
            </a:r>
          </a:p>
        </p:txBody>
      </p:sp>
      <p:sp>
        <p:nvSpPr>
          <p:cNvPr id="74755" name="Rectangle 5"/>
          <p:cNvSpPr>
            <a:spLocks noChangeArrowheads="1"/>
          </p:cNvSpPr>
          <p:nvPr/>
        </p:nvSpPr>
        <p:spPr bwMode="auto">
          <a:xfrm>
            <a:off x="681343" y="660050"/>
            <a:ext cx="3618910" cy="5126038"/>
          </a:xfrm>
          <a:prstGeom prst="rect">
            <a:avLst/>
          </a:prstGeom>
          <a:noFill/>
          <a:ln>
            <a:noFill/>
          </a:ln>
          <a:extLst/>
        </p:spPr>
        <p:txBody>
          <a:bodyPr lIns="100199" tIns="50099" rIns="100199" bIns="50099"/>
          <a:lstStyle/>
          <a:p>
            <a:pPr marL="375745" indent="-375745">
              <a:defRPr/>
            </a:pPr>
            <a:r>
              <a:rPr lang="en-US" sz="2398" u="sng" dirty="0">
                <a:solidFill>
                  <a:prstClr val="black"/>
                </a:solidFill>
              </a:rPr>
              <a:t>Biomarker Research Lab</a:t>
            </a:r>
          </a:p>
          <a:p>
            <a:pPr marL="375745" indent="-375745">
              <a:defRPr/>
            </a:pPr>
            <a:r>
              <a:rPr lang="en-US" sz="2200" dirty="0">
                <a:solidFill>
                  <a:prstClr val="black"/>
                </a:solidFill>
              </a:rPr>
              <a:t>Magdalena Korecka</a:t>
            </a:r>
          </a:p>
          <a:p>
            <a:pPr marL="375745" indent="-375745">
              <a:defRPr/>
            </a:pPr>
            <a:r>
              <a:rPr lang="en-US" sz="2200" dirty="0">
                <a:solidFill>
                  <a:prstClr val="black"/>
                </a:solidFill>
              </a:rPr>
              <a:t>Michal Figurski</a:t>
            </a:r>
          </a:p>
          <a:p>
            <a:pPr marL="375745" indent="-375745">
              <a:defRPr/>
            </a:pPr>
            <a:r>
              <a:rPr lang="en-US" sz="2200" dirty="0">
                <a:solidFill>
                  <a:prstClr val="black"/>
                </a:solidFill>
              </a:rPr>
              <a:t>Magdalena </a:t>
            </a:r>
            <a:r>
              <a:rPr lang="en-US" sz="2200" dirty="0" err="1">
                <a:solidFill>
                  <a:prstClr val="black"/>
                </a:solidFill>
              </a:rPr>
              <a:t>Brylska</a:t>
            </a:r>
            <a:endParaRPr lang="en-US" sz="2200" dirty="0">
              <a:solidFill>
                <a:prstClr val="black"/>
              </a:solidFill>
            </a:endParaRPr>
          </a:p>
          <a:p>
            <a:pPr marL="375745" indent="-375745">
              <a:defRPr/>
            </a:pPr>
            <a:r>
              <a:rPr lang="en-US" sz="2200" dirty="0">
                <a:solidFill>
                  <a:prstClr val="black"/>
                </a:solidFill>
              </a:rPr>
              <a:t>Teresa </a:t>
            </a:r>
            <a:r>
              <a:rPr lang="en-US" sz="2200" dirty="0" err="1">
                <a:solidFill>
                  <a:prstClr val="black"/>
                </a:solidFill>
              </a:rPr>
              <a:t>Waligorska</a:t>
            </a:r>
            <a:endParaRPr lang="en-US" sz="2200" dirty="0">
              <a:solidFill>
                <a:prstClr val="black"/>
              </a:solidFill>
            </a:endParaRPr>
          </a:p>
          <a:p>
            <a:pPr marL="375745" indent="-375745">
              <a:defRPr/>
            </a:pPr>
            <a:r>
              <a:rPr lang="en-US" sz="2200" dirty="0">
                <a:solidFill>
                  <a:prstClr val="black"/>
                </a:solidFill>
              </a:rPr>
              <a:t>Leona Fields</a:t>
            </a:r>
          </a:p>
          <a:p>
            <a:pPr>
              <a:defRPr/>
            </a:pPr>
            <a:r>
              <a:rPr lang="en-US" sz="2200" dirty="0">
                <a:solidFill>
                  <a:prstClr val="black"/>
                </a:solidFill>
              </a:rPr>
              <a:t>Jacob Alexander</a:t>
            </a:r>
          </a:p>
          <a:p>
            <a:pPr>
              <a:defRPr/>
            </a:pPr>
            <a:r>
              <a:rPr lang="en-US" sz="2200" dirty="0" err="1">
                <a:solidFill>
                  <a:prstClr val="black"/>
                </a:solidFill>
              </a:rPr>
              <a:t>Ju</a:t>
            </a:r>
            <a:r>
              <a:rPr lang="en-US" sz="2200" dirty="0">
                <a:solidFill>
                  <a:prstClr val="black"/>
                </a:solidFill>
              </a:rPr>
              <a:t> </a:t>
            </a:r>
            <a:r>
              <a:rPr lang="en-US" sz="2200" dirty="0" err="1">
                <a:solidFill>
                  <a:prstClr val="black"/>
                </a:solidFill>
              </a:rPr>
              <a:t>Hee</a:t>
            </a:r>
            <a:r>
              <a:rPr lang="en-US" sz="2200" dirty="0">
                <a:solidFill>
                  <a:prstClr val="black"/>
                </a:solidFill>
              </a:rPr>
              <a:t> Kang</a:t>
            </a:r>
            <a:endParaRPr lang="en-US" sz="2200" i="1" dirty="0">
              <a:solidFill>
                <a:prstClr val="black"/>
              </a:solidFill>
            </a:endParaRPr>
          </a:p>
          <a:p>
            <a:pPr marL="375745" indent="-375745">
              <a:defRPr/>
            </a:pPr>
            <a:r>
              <a:rPr lang="en-US" sz="2398" u="sng" dirty="0">
                <a:solidFill>
                  <a:prstClr val="black"/>
                </a:solidFill>
              </a:rPr>
              <a:t>CNDR/ADRC</a:t>
            </a:r>
          </a:p>
          <a:p>
            <a:pPr marL="375745" indent="-375745">
              <a:defRPr/>
            </a:pPr>
            <a:r>
              <a:rPr lang="en-US" sz="2200" dirty="0">
                <a:solidFill>
                  <a:prstClr val="black"/>
                </a:solidFill>
              </a:rPr>
              <a:t>John </a:t>
            </a:r>
            <a:r>
              <a:rPr lang="en-US" sz="2200" dirty="0" err="1">
                <a:solidFill>
                  <a:prstClr val="black"/>
                </a:solidFill>
              </a:rPr>
              <a:t>Trojanowski</a:t>
            </a:r>
            <a:endParaRPr lang="en-US" sz="2200" dirty="0">
              <a:solidFill>
                <a:prstClr val="black"/>
              </a:solidFill>
            </a:endParaRPr>
          </a:p>
          <a:p>
            <a:pPr marL="375745" indent="-375745">
              <a:defRPr/>
            </a:pPr>
            <a:r>
              <a:rPr lang="en-US" sz="2200" dirty="0">
                <a:solidFill>
                  <a:prstClr val="black"/>
                </a:solidFill>
              </a:rPr>
              <a:t>Virginia M-Y Lee</a:t>
            </a:r>
          </a:p>
          <a:p>
            <a:pPr marL="375745" indent="-375745">
              <a:defRPr/>
            </a:pPr>
            <a:r>
              <a:rPr lang="en-US" sz="2200" dirty="0">
                <a:solidFill>
                  <a:prstClr val="black"/>
                </a:solidFill>
              </a:rPr>
              <a:t>Steve Arnold</a:t>
            </a:r>
          </a:p>
          <a:p>
            <a:pPr marL="375745" indent="-375745">
              <a:defRPr/>
            </a:pPr>
            <a:r>
              <a:rPr lang="en-US" sz="2200" dirty="0">
                <a:solidFill>
                  <a:prstClr val="black"/>
                </a:solidFill>
              </a:rPr>
              <a:t>Murray Grossman</a:t>
            </a:r>
          </a:p>
          <a:p>
            <a:pPr marL="375745" indent="-375745">
              <a:defRPr/>
            </a:pPr>
            <a:r>
              <a:rPr lang="en-US" sz="2200" dirty="0">
                <a:solidFill>
                  <a:prstClr val="black"/>
                </a:solidFill>
              </a:rPr>
              <a:t>Jon Toledo</a:t>
            </a:r>
          </a:p>
          <a:p>
            <a:pPr marL="375745" indent="-375745">
              <a:defRPr/>
            </a:pPr>
            <a:r>
              <a:rPr lang="en-US" sz="2200" dirty="0">
                <a:solidFill>
                  <a:prstClr val="black"/>
                </a:solidFill>
              </a:rPr>
              <a:t>Alice </a:t>
            </a:r>
            <a:r>
              <a:rPr lang="en-US" sz="2200" dirty="0" smtClean="0">
                <a:solidFill>
                  <a:prstClr val="black"/>
                </a:solidFill>
              </a:rPr>
              <a:t>Chen-</a:t>
            </a:r>
            <a:r>
              <a:rPr lang="en-US" sz="2200" dirty="0" err="1" smtClean="0">
                <a:solidFill>
                  <a:prstClr val="black"/>
                </a:solidFill>
              </a:rPr>
              <a:t>Plotkin</a:t>
            </a:r>
            <a:endParaRPr lang="en-US" sz="2200" dirty="0" smtClean="0">
              <a:solidFill>
                <a:prstClr val="black"/>
              </a:solidFill>
            </a:endParaRPr>
          </a:p>
          <a:p>
            <a:pPr marL="375745" indent="-375745">
              <a:defRPr/>
            </a:pPr>
            <a:endParaRPr lang="en-US" sz="2398" dirty="0">
              <a:solidFill>
                <a:prstClr val="black"/>
              </a:solidFill>
            </a:endParaRPr>
          </a:p>
          <a:p>
            <a:pPr marL="375745" indent="-375745">
              <a:defRPr/>
            </a:pPr>
            <a:endParaRPr lang="en-US" sz="2398" dirty="0">
              <a:solidFill>
                <a:prstClr val="black"/>
              </a:solidFill>
            </a:endParaRPr>
          </a:p>
          <a:p>
            <a:pPr marL="375745" indent="-375745">
              <a:spcBef>
                <a:spcPct val="20000"/>
              </a:spcBef>
              <a:defRPr/>
            </a:pPr>
            <a:endParaRPr lang="en-US" sz="2398" dirty="0">
              <a:solidFill>
                <a:prstClr val="black"/>
              </a:solidFill>
            </a:endParaRPr>
          </a:p>
          <a:p>
            <a:pPr marL="375745" indent="-375745">
              <a:spcBef>
                <a:spcPct val="20000"/>
              </a:spcBef>
              <a:defRPr/>
            </a:pPr>
            <a:r>
              <a:rPr lang="en-US" sz="2398" dirty="0">
                <a:solidFill>
                  <a:prstClr val="black"/>
                </a:solidFill>
              </a:rPr>
              <a:t>*Deceased</a:t>
            </a:r>
          </a:p>
          <a:p>
            <a:pPr marL="375745" indent="-375745">
              <a:spcBef>
                <a:spcPct val="20000"/>
              </a:spcBef>
              <a:defRPr/>
            </a:pPr>
            <a:endParaRPr lang="en-US" sz="2398" dirty="0">
              <a:solidFill>
                <a:prstClr val="black"/>
              </a:solidFill>
            </a:endParaRPr>
          </a:p>
        </p:txBody>
      </p:sp>
      <p:sp>
        <p:nvSpPr>
          <p:cNvPr id="43012" name="Rectangle 6"/>
          <p:cNvSpPr>
            <a:spLocks noChangeArrowheads="1"/>
          </p:cNvSpPr>
          <p:nvPr/>
        </p:nvSpPr>
        <p:spPr bwMode="auto">
          <a:xfrm>
            <a:off x="5213339" y="1600201"/>
            <a:ext cx="3442378" cy="452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99" tIns="50099" rIns="100199" bIns="50099"/>
          <a:lstStyle/>
          <a:p>
            <a:pPr marL="375745" indent="-375745">
              <a:lnSpc>
                <a:spcPct val="90000"/>
              </a:lnSpc>
              <a:spcBef>
                <a:spcPct val="20000"/>
              </a:spcBef>
            </a:pPr>
            <a:endParaRPr lang="en-US" altLang="en-US" sz="2398">
              <a:solidFill>
                <a:srgbClr val="000000"/>
              </a:solidFill>
              <a:latin typeface="Calibri" pitchFamily="34" charset="0"/>
            </a:endParaRPr>
          </a:p>
          <a:p>
            <a:pPr marL="375745" indent="-375745">
              <a:lnSpc>
                <a:spcPct val="90000"/>
              </a:lnSpc>
              <a:spcBef>
                <a:spcPct val="20000"/>
              </a:spcBef>
            </a:pPr>
            <a:endParaRPr lang="en-US" altLang="en-US" sz="2398">
              <a:solidFill>
                <a:srgbClr val="000000"/>
              </a:solidFill>
              <a:latin typeface="Calibri" pitchFamily="34" charset="0"/>
            </a:endParaRPr>
          </a:p>
          <a:p>
            <a:pPr marL="375745" indent="-375745">
              <a:lnSpc>
                <a:spcPct val="90000"/>
              </a:lnSpc>
              <a:spcBef>
                <a:spcPct val="20000"/>
              </a:spcBef>
              <a:buFontTx/>
              <a:buChar char="•"/>
            </a:pPr>
            <a:endParaRPr lang="en-US" altLang="en-US" sz="3064">
              <a:solidFill>
                <a:srgbClr val="000000"/>
              </a:solidFill>
              <a:latin typeface="Calibri" pitchFamily="34" charset="0"/>
            </a:endParaRPr>
          </a:p>
        </p:txBody>
      </p:sp>
      <p:sp>
        <p:nvSpPr>
          <p:cNvPr id="74757" name="Text Box 7"/>
          <p:cNvSpPr txBox="1">
            <a:spLocks noChangeArrowheads="1"/>
          </p:cNvSpPr>
          <p:nvPr/>
        </p:nvSpPr>
        <p:spPr bwMode="auto">
          <a:xfrm>
            <a:off x="3801081" y="1077174"/>
            <a:ext cx="3348595" cy="5824859"/>
          </a:xfrm>
          <a:prstGeom prst="rect">
            <a:avLst/>
          </a:prstGeom>
          <a:noFill/>
          <a:ln>
            <a:noFill/>
          </a:ln>
          <a:extLst/>
        </p:spPr>
        <p:txBody>
          <a:bodyPr lIns="100199" tIns="50099" rIns="100199" bIns="50099">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2200" dirty="0">
                <a:solidFill>
                  <a:prstClr val="black"/>
                </a:solidFill>
              </a:rPr>
              <a:t>William Hu</a:t>
            </a:r>
          </a:p>
          <a:p>
            <a:pPr eaLnBrk="1" hangingPunct="1">
              <a:defRPr/>
            </a:pPr>
            <a:r>
              <a:rPr lang="en-US" sz="2200" dirty="0">
                <a:solidFill>
                  <a:prstClr val="black"/>
                </a:solidFill>
              </a:rPr>
              <a:t>Anne Fagan</a:t>
            </a:r>
          </a:p>
          <a:p>
            <a:pPr eaLnBrk="1" hangingPunct="1">
              <a:defRPr/>
            </a:pPr>
            <a:r>
              <a:rPr lang="en-US" sz="2200" dirty="0">
                <a:solidFill>
                  <a:prstClr val="black"/>
                </a:solidFill>
              </a:rPr>
              <a:t>Hugo Vanderstichele</a:t>
            </a:r>
          </a:p>
          <a:p>
            <a:pPr eaLnBrk="1" hangingPunct="1">
              <a:defRPr/>
            </a:pPr>
            <a:r>
              <a:rPr lang="en-US" sz="2200" dirty="0">
                <a:solidFill>
                  <a:prstClr val="black"/>
                </a:solidFill>
              </a:rPr>
              <a:t>Kaj Blennow</a:t>
            </a:r>
          </a:p>
          <a:p>
            <a:pPr eaLnBrk="1" hangingPunct="1">
              <a:defRPr/>
            </a:pPr>
            <a:r>
              <a:rPr lang="en-US" sz="2200" dirty="0">
                <a:solidFill>
                  <a:prstClr val="black"/>
                </a:solidFill>
              </a:rPr>
              <a:t>Henrik Zetterberg</a:t>
            </a:r>
          </a:p>
          <a:p>
            <a:pPr eaLnBrk="1" hangingPunct="1">
              <a:defRPr/>
            </a:pPr>
            <a:r>
              <a:rPr lang="en-US" sz="2200" dirty="0">
                <a:solidFill>
                  <a:prstClr val="black"/>
                </a:solidFill>
              </a:rPr>
              <a:t>Chris Clark*</a:t>
            </a:r>
          </a:p>
          <a:p>
            <a:pPr eaLnBrk="1" hangingPunct="1">
              <a:defRPr/>
            </a:pPr>
            <a:r>
              <a:rPr lang="en-US" sz="2200" dirty="0">
                <a:solidFill>
                  <a:prstClr val="black"/>
                </a:solidFill>
              </a:rPr>
              <a:t>Manu </a:t>
            </a:r>
            <a:r>
              <a:rPr lang="en-US" sz="2200" dirty="0" err="1">
                <a:solidFill>
                  <a:prstClr val="black"/>
                </a:solidFill>
              </a:rPr>
              <a:t>Vandijck</a:t>
            </a:r>
            <a:endParaRPr lang="en-US" sz="2200" dirty="0">
              <a:solidFill>
                <a:prstClr val="black"/>
              </a:solidFill>
            </a:endParaRPr>
          </a:p>
          <a:p>
            <a:pPr eaLnBrk="1" hangingPunct="1">
              <a:defRPr/>
            </a:pPr>
            <a:r>
              <a:rPr lang="en-US" sz="2200" dirty="0">
                <a:solidFill>
                  <a:prstClr val="black"/>
                </a:solidFill>
              </a:rPr>
              <a:t>John Lawson</a:t>
            </a:r>
          </a:p>
          <a:p>
            <a:pPr eaLnBrk="1" hangingPunct="1">
              <a:defRPr/>
            </a:pPr>
            <a:r>
              <a:rPr lang="en-US" sz="2200" dirty="0" smtClean="0">
                <a:solidFill>
                  <a:prstClr val="black"/>
                </a:solidFill>
              </a:rPr>
              <a:t>Udo </a:t>
            </a:r>
            <a:r>
              <a:rPr lang="en-US" sz="2200" dirty="0" err="1" smtClean="0">
                <a:solidFill>
                  <a:prstClr val="black"/>
                </a:solidFill>
              </a:rPr>
              <a:t>Eichenlaub</a:t>
            </a:r>
            <a:endParaRPr lang="en-US" sz="2200" dirty="0" smtClean="0">
              <a:solidFill>
                <a:prstClr val="black"/>
              </a:solidFill>
            </a:endParaRPr>
          </a:p>
          <a:p>
            <a:pPr eaLnBrk="1" hangingPunct="1">
              <a:defRPr/>
            </a:pPr>
            <a:r>
              <a:rPr lang="en-US" sz="2200" dirty="0" smtClean="0">
                <a:solidFill>
                  <a:prstClr val="black"/>
                </a:solidFill>
              </a:rPr>
              <a:t>Tobias Bittner</a:t>
            </a:r>
            <a:endParaRPr lang="en-US" sz="2200" dirty="0">
              <a:solidFill>
                <a:prstClr val="black"/>
              </a:solidFill>
            </a:endParaRPr>
          </a:p>
          <a:p>
            <a:pPr eaLnBrk="1" hangingPunct="1">
              <a:defRPr/>
            </a:pPr>
            <a:r>
              <a:rPr lang="en-US" sz="2200" dirty="0">
                <a:solidFill>
                  <a:prstClr val="black"/>
                </a:solidFill>
              </a:rPr>
              <a:t>The Roche </a:t>
            </a:r>
            <a:r>
              <a:rPr lang="en-US" sz="2200" dirty="0" smtClean="0">
                <a:solidFill>
                  <a:prstClr val="black"/>
                </a:solidFill>
              </a:rPr>
              <a:t>team</a:t>
            </a:r>
          </a:p>
          <a:p>
            <a:pPr eaLnBrk="1" hangingPunct="1">
              <a:defRPr/>
            </a:pPr>
            <a:endParaRPr lang="en-US" sz="1400" dirty="0" smtClean="0">
              <a:solidFill>
                <a:prstClr val="black"/>
              </a:solidFill>
            </a:endParaRPr>
          </a:p>
          <a:p>
            <a:pPr eaLnBrk="1" hangingPunct="1">
              <a:defRPr/>
            </a:pPr>
            <a:r>
              <a:rPr lang="en-US" sz="2200" dirty="0">
                <a:solidFill>
                  <a:prstClr val="black"/>
                </a:solidFill>
              </a:rPr>
              <a:t>*</a:t>
            </a:r>
            <a:r>
              <a:rPr lang="en-US" sz="2200" dirty="0" smtClean="0">
                <a:solidFill>
                  <a:prstClr val="black"/>
                </a:solidFill>
              </a:rPr>
              <a:t>Deceased</a:t>
            </a:r>
            <a:endParaRPr lang="en-US" sz="2200" dirty="0">
              <a:solidFill>
                <a:prstClr val="black"/>
              </a:solidFill>
            </a:endParaRPr>
          </a:p>
          <a:p>
            <a:pPr eaLnBrk="1" hangingPunct="1">
              <a:defRPr/>
            </a:pPr>
            <a:endParaRPr lang="en-US" sz="2200" dirty="0">
              <a:solidFill>
                <a:prstClr val="black"/>
              </a:solidFill>
            </a:endParaRPr>
          </a:p>
          <a:p>
            <a:pPr eaLnBrk="1" hangingPunct="1">
              <a:defRPr/>
            </a:pPr>
            <a:endParaRPr lang="en-US" sz="2398" dirty="0">
              <a:solidFill>
                <a:prstClr val="black"/>
              </a:solidFill>
            </a:endParaRPr>
          </a:p>
          <a:p>
            <a:pPr eaLnBrk="1" hangingPunct="1">
              <a:defRPr/>
            </a:pPr>
            <a:endParaRPr lang="en-US" sz="2398" dirty="0">
              <a:solidFill>
                <a:prstClr val="black"/>
              </a:solidFill>
            </a:endParaRPr>
          </a:p>
          <a:p>
            <a:pPr eaLnBrk="1" hangingPunct="1">
              <a:defRPr/>
            </a:pPr>
            <a:endParaRPr lang="en-US" sz="2398" dirty="0">
              <a:solidFill>
                <a:prstClr val="black"/>
              </a:solidFill>
            </a:endParaRPr>
          </a:p>
        </p:txBody>
      </p:sp>
      <p:sp>
        <p:nvSpPr>
          <p:cNvPr id="43014" name="Rectangle 5"/>
          <p:cNvSpPr>
            <a:spLocks noChangeArrowheads="1"/>
          </p:cNvSpPr>
          <p:nvPr/>
        </p:nvSpPr>
        <p:spPr bwMode="auto">
          <a:xfrm>
            <a:off x="3268332" y="5487725"/>
            <a:ext cx="5946928" cy="111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99" tIns="50099" rIns="100199" bIns="50099">
            <a:spAutoFit/>
          </a:bodyPr>
          <a:lstStyle/>
          <a:p>
            <a:pPr marL="375745" indent="-375745">
              <a:spcBef>
                <a:spcPct val="20000"/>
              </a:spcBef>
            </a:pPr>
            <a:r>
              <a:rPr lang="en-US" altLang="en-US" sz="2200" dirty="0">
                <a:solidFill>
                  <a:srgbClr val="000000"/>
                </a:solidFill>
                <a:latin typeface="Calibri" pitchFamily="34" charset="0"/>
              </a:rPr>
              <a:t>ADNI investigators include: (complete listing available at </a:t>
            </a:r>
            <a:r>
              <a:rPr lang="en-US" altLang="en-US" sz="2200" dirty="0">
                <a:solidFill>
                  <a:srgbClr val="000000"/>
                </a:solidFill>
                <a:latin typeface="Calibri" pitchFamily="34" charset="0"/>
                <a:hlinkClick r:id="rId3"/>
              </a:rPr>
              <a:t>www.loni.usc.edu</a:t>
            </a:r>
            <a:r>
              <a:rPr lang="en-US" altLang="en-US" sz="2200" dirty="0">
                <a:solidFill>
                  <a:srgbClr val="000000"/>
                </a:solidFill>
                <a:latin typeface="Calibri" pitchFamily="34" charset="0"/>
              </a:rPr>
              <a:t>\ADNI\ </a:t>
            </a:r>
            <a:r>
              <a:rPr lang="en-US" altLang="en-US" sz="2200" dirty="0" smtClean="0">
                <a:solidFill>
                  <a:srgbClr val="000000"/>
                </a:solidFill>
                <a:latin typeface="Calibri" pitchFamily="34" charset="0"/>
              </a:rPr>
              <a:t>Collaboration\ADNI_Manuscript_Citations.pdf</a:t>
            </a:r>
            <a:endParaRPr lang="en-US" altLang="en-US" sz="2200" dirty="0">
              <a:solidFill>
                <a:srgbClr val="000000"/>
              </a:solidFill>
              <a:latin typeface="Calibri" pitchFamily="34" charset="0"/>
            </a:endParaRPr>
          </a:p>
        </p:txBody>
      </p:sp>
      <p:sp>
        <p:nvSpPr>
          <p:cNvPr id="43015" name="TextBox 6"/>
          <p:cNvSpPr txBox="1">
            <a:spLocks noChangeArrowheads="1"/>
          </p:cNvSpPr>
          <p:nvPr/>
        </p:nvSpPr>
        <p:spPr bwMode="auto">
          <a:xfrm>
            <a:off x="6651812" y="1077174"/>
            <a:ext cx="6523095" cy="440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199" tIns="50099" rIns="100199" bIns="50099">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200" dirty="0">
                <a:solidFill>
                  <a:srgbClr val="000000"/>
                </a:solidFill>
                <a:latin typeface="Calibri" pitchFamily="34" charset="0"/>
              </a:rPr>
              <a:t>Robert Dean</a:t>
            </a:r>
          </a:p>
          <a:p>
            <a:pPr eaLnBrk="1" hangingPunct="1"/>
            <a:r>
              <a:rPr lang="en-US" altLang="en-US" sz="2200" dirty="0">
                <a:solidFill>
                  <a:srgbClr val="000000"/>
                </a:solidFill>
                <a:latin typeface="Calibri" pitchFamily="34" charset="0"/>
              </a:rPr>
              <a:t>Holly </a:t>
            </a:r>
            <a:r>
              <a:rPr lang="en-US" altLang="en-US" sz="2200" dirty="0" err="1">
                <a:solidFill>
                  <a:srgbClr val="000000"/>
                </a:solidFill>
                <a:latin typeface="Calibri" pitchFamily="34" charset="0"/>
              </a:rPr>
              <a:t>Soares</a:t>
            </a:r>
            <a:endParaRPr lang="en-US" altLang="en-US" sz="2200" dirty="0">
              <a:solidFill>
                <a:srgbClr val="000000"/>
              </a:solidFill>
              <a:latin typeface="Calibri" pitchFamily="34" charset="0"/>
            </a:endParaRPr>
          </a:p>
          <a:p>
            <a:pPr eaLnBrk="1" hangingPunct="1"/>
            <a:r>
              <a:rPr lang="en-US" altLang="en-US" sz="2200" dirty="0">
                <a:solidFill>
                  <a:srgbClr val="000000"/>
                </a:solidFill>
                <a:latin typeface="Calibri" pitchFamily="34" charset="0"/>
              </a:rPr>
              <a:t>Adam Simon</a:t>
            </a:r>
          </a:p>
          <a:p>
            <a:pPr eaLnBrk="1" hangingPunct="1"/>
            <a:r>
              <a:rPr lang="en-US" altLang="en-US" sz="2200" dirty="0">
                <a:solidFill>
                  <a:srgbClr val="000000"/>
                </a:solidFill>
                <a:latin typeface="Calibri" pitchFamily="34" charset="0"/>
              </a:rPr>
              <a:t>Eric Siemers</a:t>
            </a:r>
          </a:p>
          <a:p>
            <a:pPr eaLnBrk="1" hangingPunct="1"/>
            <a:r>
              <a:rPr lang="en-US" altLang="en-US" sz="2200" dirty="0">
                <a:solidFill>
                  <a:srgbClr val="000000"/>
                </a:solidFill>
                <a:latin typeface="Calibri" pitchFamily="34" charset="0"/>
              </a:rPr>
              <a:t>Piotr </a:t>
            </a:r>
            <a:r>
              <a:rPr lang="en-US" altLang="en-US" sz="2200" dirty="0" err="1">
                <a:solidFill>
                  <a:srgbClr val="000000"/>
                </a:solidFill>
                <a:latin typeface="Calibri" pitchFamily="34" charset="0"/>
              </a:rPr>
              <a:t>Lewczuk</a:t>
            </a:r>
            <a:endParaRPr lang="en-US" altLang="en-US" sz="2200" dirty="0">
              <a:solidFill>
                <a:srgbClr val="000000"/>
              </a:solidFill>
              <a:latin typeface="Calibri" pitchFamily="34" charset="0"/>
            </a:endParaRPr>
          </a:p>
          <a:p>
            <a:pPr eaLnBrk="1" hangingPunct="1"/>
            <a:r>
              <a:rPr lang="en-US" altLang="en-US" sz="2200" dirty="0">
                <a:solidFill>
                  <a:srgbClr val="000000"/>
                </a:solidFill>
                <a:latin typeface="Calibri" pitchFamily="34" charset="0"/>
              </a:rPr>
              <a:t>William Potter</a:t>
            </a:r>
          </a:p>
          <a:p>
            <a:pPr eaLnBrk="1" hangingPunct="1"/>
            <a:r>
              <a:rPr lang="en-US" altLang="en-US" sz="2200" dirty="0">
                <a:solidFill>
                  <a:srgbClr val="000000"/>
                </a:solidFill>
                <a:latin typeface="Calibri" pitchFamily="34" charset="0"/>
              </a:rPr>
              <a:t>Rand Jenkins</a:t>
            </a:r>
          </a:p>
          <a:p>
            <a:pPr eaLnBrk="1" hangingPunct="1"/>
            <a:r>
              <a:rPr lang="en-US" altLang="en-US" sz="2200" dirty="0">
                <a:solidFill>
                  <a:srgbClr val="000000"/>
                </a:solidFill>
                <a:latin typeface="Calibri" pitchFamily="34" charset="0"/>
              </a:rPr>
              <a:t>Erin Chambers</a:t>
            </a:r>
          </a:p>
          <a:p>
            <a:pPr eaLnBrk="1" hangingPunct="1"/>
            <a:endParaRPr lang="en-US" altLang="en-US" sz="2398" dirty="0">
              <a:solidFill>
                <a:srgbClr val="000000"/>
              </a:solidFill>
              <a:latin typeface="Calibri" pitchFamily="34" charset="0"/>
            </a:endParaRPr>
          </a:p>
          <a:p>
            <a:pPr eaLnBrk="1" hangingPunct="1"/>
            <a:r>
              <a:rPr lang="en-US" altLang="en-US" sz="2800" b="1" dirty="0">
                <a:solidFill>
                  <a:srgbClr val="000000"/>
                </a:solidFill>
                <a:latin typeface="Calibri" pitchFamily="34" charset="0"/>
              </a:rPr>
              <a:t>Supported by the NIH/NIA </a:t>
            </a:r>
            <a:r>
              <a:rPr lang="en-US" altLang="en-US" sz="2800" b="1" dirty="0" smtClean="0">
                <a:solidFill>
                  <a:srgbClr val="000000"/>
                </a:solidFill>
                <a:latin typeface="Calibri" pitchFamily="34" charset="0"/>
              </a:rPr>
              <a:t>&amp; </a:t>
            </a:r>
            <a:r>
              <a:rPr lang="en-US" altLang="en-US" sz="2800" b="1" dirty="0">
                <a:solidFill>
                  <a:srgbClr val="000000"/>
                </a:solidFill>
                <a:latin typeface="Calibri" pitchFamily="34" charset="0"/>
              </a:rPr>
              <a:t>families</a:t>
            </a:r>
          </a:p>
          <a:p>
            <a:pPr eaLnBrk="1" hangingPunct="1"/>
            <a:r>
              <a:rPr lang="en-US" altLang="en-US" sz="2800" b="1" dirty="0">
                <a:solidFill>
                  <a:srgbClr val="000000"/>
                </a:solidFill>
                <a:latin typeface="Calibri" pitchFamily="34" charset="0"/>
              </a:rPr>
              <a:t>of our patients </a:t>
            </a:r>
          </a:p>
          <a:p>
            <a:pPr eaLnBrk="1" hangingPunct="1"/>
            <a:r>
              <a:rPr lang="en-US" altLang="en-US" sz="2398" b="1" dirty="0">
                <a:solidFill>
                  <a:srgbClr val="000000"/>
                </a:solidFill>
                <a:latin typeface="Calibri" pitchFamily="34" charset="0"/>
              </a:rPr>
              <a:t>MJ Fox </a:t>
            </a:r>
            <a:r>
              <a:rPr lang="en-US" altLang="en-US" sz="2398" b="1" dirty="0" err="1">
                <a:solidFill>
                  <a:srgbClr val="000000"/>
                </a:solidFill>
                <a:latin typeface="Calibri" pitchFamily="34" charset="0"/>
              </a:rPr>
              <a:t>Fdn</a:t>
            </a:r>
            <a:r>
              <a:rPr lang="en-US" altLang="en-US" sz="2398" b="1" dirty="0">
                <a:solidFill>
                  <a:srgbClr val="000000"/>
                </a:solidFill>
                <a:latin typeface="Calibri" pitchFamily="34" charset="0"/>
              </a:rPr>
              <a:t> for PD research</a:t>
            </a:r>
          </a:p>
        </p:txBody>
      </p:sp>
    </p:spTree>
    <p:extLst>
      <p:ext uri="{BB962C8B-B14F-4D97-AF65-F5344CB8AC3E}">
        <p14:creationId xmlns:p14="http://schemas.microsoft.com/office/powerpoint/2010/main" val="3585040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250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131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696" y="2054678"/>
            <a:ext cx="6480720" cy="812006"/>
          </a:xfrm>
        </p:spPr>
        <p:txBody>
          <a:bodyPr>
            <a:normAutofit/>
          </a:bodyPr>
          <a:lstStyle/>
          <a:p>
            <a:r>
              <a:rPr lang="en-US" sz="1800" dirty="0">
                <a:latin typeface="Arial" panose="020B0604020202020204" pitchFamily="34" charset="0"/>
                <a:cs typeface="Arial" panose="020B0604020202020204" pitchFamily="34" charset="0"/>
              </a:rPr>
              <a:t>PART/Ageing                                                    AD</a:t>
            </a:r>
          </a:p>
        </p:txBody>
      </p:sp>
      <p:graphicFrame>
        <p:nvGraphicFramePr>
          <p:cNvPr id="5" name="Chart 4"/>
          <p:cNvGraphicFramePr>
            <a:graphicFrameLocks/>
          </p:cNvGraphicFramePr>
          <p:nvPr>
            <p:extLst/>
          </p:nvPr>
        </p:nvGraphicFramePr>
        <p:xfrm>
          <a:off x="1524000" y="2561031"/>
          <a:ext cx="4800600" cy="3154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nvPr>
        </p:nvGraphicFramePr>
        <p:xfrm>
          <a:off x="6324600" y="2817721"/>
          <a:ext cx="4114800" cy="226314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486025" y="476673"/>
            <a:ext cx="7677150" cy="1323439"/>
          </a:xfrm>
          <a:prstGeom prst="rect">
            <a:avLst/>
          </a:prstGeom>
          <a:noFill/>
        </p:spPr>
        <p:txBody>
          <a:bodyPr wrap="square" rtlCol="0">
            <a:spAutoFit/>
          </a:bodyPr>
          <a:lstStyle/>
          <a:p>
            <a:pPr defTabSz="685800"/>
            <a:r>
              <a:rPr lang="en-US" sz="2000" kern="0" dirty="0">
                <a:solidFill>
                  <a:sysClr val="windowText" lastClr="000000"/>
                </a:solidFill>
                <a:latin typeface="Arial" panose="020B0604020202020204" pitchFamily="34" charset="0"/>
                <a:cs typeface="Arial" panose="020B0604020202020204" pitchFamily="34" charset="0"/>
              </a:rPr>
              <a:t>Incidental Alpha-</a:t>
            </a:r>
            <a:r>
              <a:rPr lang="en-US" sz="2000" kern="0" dirty="0" err="1">
                <a:solidFill>
                  <a:sysClr val="windowText" lastClr="000000"/>
                </a:solidFill>
                <a:latin typeface="Arial" panose="020B0604020202020204" pitchFamily="34" charset="0"/>
                <a:cs typeface="Arial" panose="020B0604020202020204" pitchFamily="34" charset="0"/>
              </a:rPr>
              <a:t>synuclein</a:t>
            </a:r>
            <a:r>
              <a:rPr lang="en-US" sz="2000" kern="0" dirty="0">
                <a:solidFill>
                  <a:sysClr val="windowText" lastClr="000000"/>
                </a:solidFill>
                <a:latin typeface="Arial" panose="020B0604020202020204" pitchFamily="34" charset="0"/>
                <a:cs typeface="Arial" panose="020B0604020202020204" pitchFamily="34" charset="0"/>
              </a:rPr>
              <a:t> (</a:t>
            </a:r>
            <a:r>
              <a:rPr lang="en-US" sz="2000" kern="0" dirty="0" err="1">
                <a:solidFill>
                  <a:sysClr val="windowText" lastClr="000000"/>
                </a:solidFill>
                <a:latin typeface="Arial" panose="020B0604020202020204" pitchFamily="34" charset="0"/>
                <a:cs typeface="Arial" panose="020B0604020202020204" pitchFamily="34" charset="0"/>
              </a:rPr>
              <a:t>Syn</a:t>
            </a:r>
            <a:r>
              <a:rPr lang="en-US" sz="2000" kern="0" dirty="0">
                <a:solidFill>
                  <a:sysClr val="windowText" lastClr="000000"/>
                </a:solidFill>
                <a:latin typeface="Arial" panose="020B0604020202020204" pitchFamily="34" charset="0"/>
                <a:cs typeface="Arial" panose="020B0604020202020204" pitchFamily="34" charset="0"/>
              </a:rPr>
              <a:t>) And TDP-43 (TDP) Pathologies Are Rare In PART/NA, But Very Common In AD Such That Only 35% Of AD Patients In Our CNDR Brain Bank Have Pure Plaque And Tangle only AD.</a:t>
            </a:r>
          </a:p>
        </p:txBody>
      </p:sp>
      <p:sp>
        <p:nvSpPr>
          <p:cNvPr id="3" name="TextBox 2"/>
          <p:cNvSpPr txBox="1"/>
          <p:nvPr/>
        </p:nvSpPr>
        <p:spPr>
          <a:xfrm>
            <a:off x="5375920" y="4691221"/>
            <a:ext cx="1380186" cy="646331"/>
          </a:xfrm>
          <a:prstGeom prst="rect">
            <a:avLst/>
          </a:prstGeom>
          <a:noFill/>
        </p:spPr>
        <p:txBody>
          <a:bodyPr wrap="none" rtlCol="0">
            <a:spAutoFit/>
          </a:bodyPr>
          <a:lstStyle/>
          <a:p>
            <a:r>
              <a:rPr lang="en-US" dirty="0">
                <a:solidFill>
                  <a:prstClr val="black"/>
                </a:solidFill>
              </a:rPr>
              <a:t>+</a:t>
            </a:r>
            <a:r>
              <a:rPr lang="en-US" dirty="0" err="1">
                <a:solidFill>
                  <a:prstClr val="black"/>
                </a:solidFill>
              </a:rPr>
              <a:t>tdp</a:t>
            </a:r>
            <a:r>
              <a:rPr lang="en-US" dirty="0">
                <a:solidFill>
                  <a:prstClr val="black"/>
                </a:solidFill>
              </a:rPr>
              <a:t> 2%</a:t>
            </a:r>
          </a:p>
          <a:p>
            <a:r>
              <a:rPr lang="en-US" dirty="0">
                <a:solidFill>
                  <a:prstClr val="black"/>
                </a:solidFill>
              </a:rPr>
              <a:t>+</a:t>
            </a:r>
            <a:r>
              <a:rPr lang="en-US" dirty="0" err="1">
                <a:solidFill>
                  <a:prstClr val="black"/>
                </a:solidFill>
              </a:rPr>
              <a:t>tdp+syn</a:t>
            </a:r>
            <a:r>
              <a:rPr lang="en-US" dirty="0">
                <a:solidFill>
                  <a:prstClr val="black"/>
                </a:solidFill>
              </a:rPr>
              <a:t> 2%</a:t>
            </a:r>
          </a:p>
        </p:txBody>
      </p:sp>
    </p:spTree>
    <p:extLst>
      <p:ext uri="{BB962C8B-B14F-4D97-AF65-F5344CB8AC3E}">
        <p14:creationId xmlns:p14="http://schemas.microsoft.com/office/powerpoint/2010/main" val="60342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D305DBB-F773-495C-8869-92F1F9F1A2B2}" type="slidenum">
              <a:rPr lang="en-GB" smtClean="0"/>
              <a:t>5</a:t>
            </a:fld>
            <a:endParaRPr lang="en-GB" dirty="0"/>
          </a:p>
        </p:txBody>
      </p:sp>
      <p:sp>
        <p:nvSpPr>
          <p:cNvPr id="4" name="Title 3"/>
          <p:cNvSpPr>
            <a:spLocks noGrp="1"/>
          </p:cNvSpPr>
          <p:nvPr>
            <p:ph type="title"/>
          </p:nvPr>
        </p:nvSpPr>
        <p:spPr/>
        <p:txBody>
          <a:bodyPr/>
          <a:lstStyle/>
          <a:p>
            <a:r>
              <a:rPr lang="en-GB" dirty="0"/>
              <a:t>TDP-43: Potential Use</a:t>
            </a:r>
          </a:p>
        </p:txBody>
      </p:sp>
      <p:pic>
        <p:nvPicPr>
          <p:cNvPr id="5122" name="Picture 2" descr="Image result for person thinking"/>
          <p:cNvPicPr>
            <a:picLocks noChangeAspect="1" noChangeArrowheads="1"/>
          </p:cNvPicPr>
          <p:nvPr/>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8729662" y="120651"/>
            <a:ext cx="1481138" cy="11622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51584" y="1772816"/>
            <a:ext cx="7363682" cy="2862322"/>
          </a:xfrm>
          <a:prstGeom prst="rect">
            <a:avLst/>
          </a:prstGeom>
          <a:noFill/>
        </p:spPr>
        <p:txBody>
          <a:bodyPr wrap="none" rtlCol="0">
            <a:spAutoFit/>
          </a:bodyPr>
          <a:lstStyle/>
          <a:p>
            <a:r>
              <a:rPr lang="en-US" dirty="0"/>
              <a:t>Useful for diagnosis of AD and related dementias (ADRD)</a:t>
            </a:r>
          </a:p>
          <a:p>
            <a:endParaRPr lang="en-US" dirty="0"/>
          </a:p>
          <a:p>
            <a:r>
              <a:rPr lang="en-US" dirty="0"/>
              <a:t>Useful treatment selection for ADRD</a:t>
            </a:r>
          </a:p>
          <a:p>
            <a:endParaRPr lang="en-US" dirty="0"/>
          </a:p>
          <a:p>
            <a:r>
              <a:rPr lang="en-US" dirty="0"/>
              <a:t>Useful for formulating prognoses for ADRD</a:t>
            </a:r>
          </a:p>
          <a:p>
            <a:endParaRPr lang="en-US" dirty="0"/>
          </a:p>
          <a:p>
            <a:r>
              <a:rPr lang="en-US" dirty="0"/>
              <a:t>Useful for monitoring disease progression for ADRD</a:t>
            </a:r>
          </a:p>
          <a:p>
            <a:endParaRPr lang="en-US" dirty="0"/>
          </a:p>
          <a:p>
            <a:r>
              <a:rPr lang="en-US" dirty="0"/>
              <a:t>Useful for monitoring disease modifying therapies when available for ADRD</a:t>
            </a:r>
          </a:p>
          <a:p>
            <a:r>
              <a:rPr lang="en-US" dirty="0"/>
              <a:t>  </a:t>
            </a:r>
          </a:p>
        </p:txBody>
      </p:sp>
      <p:sp>
        <p:nvSpPr>
          <p:cNvPr id="5" name="TextBox 4"/>
          <p:cNvSpPr txBox="1"/>
          <p:nvPr/>
        </p:nvSpPr>
        <p:spPr>
          <a:xfrm>
            <a:off x="1981200" y="5085185"/>
            <a:ext cx="8147248" cy="1698927"/>
          </a:xfrm>
          <a:prstGeom prst="rect">
            <a:avLst/>
          </a:prstGeom>
          <a:noFill/>
        </p:spPr>
        <p:txBody>
          <a:bodyPr wrap="square" rtlCol="0">
            <a:spAutoFit/>
          </a:bodyPr>
          <a:lstStyle/>
          <a:p>
            <a:pPr>
              <a:lnSpc>
                <a:spcPct val="90000"/>
              </a:lnSpc>
            </a:pPr>
            <a:r>
              <a:rPr lang="en-US" sz="1600" dirty="0">
                <a:latin typeface="Arial" panose="020B0604020202020204" pitchFamily="34" charset="0"/>
                <a:cs typeface="Arial" panose="020B0604020202020204" pitchFamily="34" charset="0"/>
              </a:rPr>
              <a:t>Acknowledgements: Many thanks to Linda K. Kwong, Yan Xu, Dawn M. Riddle and Virginia M.-Y. Lee for all their efforts on TDP-43 antibody production and ELISA development and to John Robinson, Maria Corrada and Claudia Kawas for their efforts on the comorbid pathology studies. These studies were made possible through grants from NIA/NINDS and the </a:t>
            </a:r>
            <a:r>
              <a:rPr lang="en-US" sz="1600" dirty="0" err="1">
                <a:latin typeface="Arial" panose="020B0604020202020204" pitchFamily="34" charset="0"/>
                <a:cs typeface="Arial" panose="020B0604020202020204" pitchFamily="34" charset="0"/>
              </a:rPr>
              <a:t>Koller</a:t>
            </a:r>
            <a:r>
              <a:rPr lang="en-US" sz="1600" dirty="0">
                <a:latin typeface="Arial" panose="020B0604020202020204" pitchFamily="34" charset="0"/>
                <a:cs typeface="Arial" panose="020B0604020202020204" pitchFamily="34" charset="0"/>
              </a:rPr>
              <a:t> Family Foundation as well as the support of the Families of our patients. </a:t>
            </a:r>
          </a:p>
          <a:p>
            <a:endParaRPr lang="en-US" dirty="0"/>
          </a:p>
        </p:txBody>
      </p:sp>
    </p:spTree>
    <p:extLst>
      <p:ext uri="{BB962C8B-B14F-4D97-AF65-F5344CB8AC3E}">
        <p14:creationId xmlns:p14="http://schemas.microsoft.com/office/powerpoint/2010/main" val="3709257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tx2">
                    <a:lumMod val="50000"/>
                  </a:schemeClr>
                </a:solidFill>
              </a:rPr>
              <a:t>Why automation of CSF biomarkers?</a:t>
            </a:r>
            <a:endParaRPr lang="en-US" dirty="0">
              <a:solidFill>
                <a:schemeClr val="tx2">
                  <a:lumMod val="50000"/>
                </a:schemeClr>
              </a:solidFill>
            </a:endParaRPr>
          </a:p>
        </p:txBody>
      </p:sp>
      <p:sp>
        <p:nvSpPr>
          <p:cNvPr id="3" name="Content Placeholder 2"/>
          <p:cNvSpPr>
            <a:spLocks noGrp="1"/>
          </p:cNvSpPr>
          <p:nvPr>
            <p:ph idx="1"/>
          </p:nvPr>
        </p:nvSpPr>
        <p:spPr>
          <a:xfrm>
            <a:off x="581891" y="1825625"/>
            <a:ext cx="10771909" cy="4351338"/>
          </a:xfrm>
        </p:spPr>
        <p:txBody>
          <a:bodyPr rtlCol="0">
            <a:normAutofit/>
          </a:bodyPr>
          <a:lstStyle/>
          <a:p>
            <a:pPr eaLnBrk="1" fontAlgn="auto" hangingPunct="1">
              <a:spcAft>
                <a:spcPts val="0"/>
              </a:spcAft>
              <a:buClr>
                <a:srgbClr val="C00000"/>
              </a:buClr>
              <a:buSzPct val="125000"/>
              <a:buFont typeface="Arial" panose="020B0604020202020204" pitchFamily="34" charset="0"/>
              <a:buChar char="•"/>
              <a:defRPr/>
            </a:pPr>
            <a:r>
              <a:rPr lang="en-US" dirty="0" smtClean="0"/>
              <a:t>Eliminate as many manual steps as possible</a:t>
            </a:r>
          </a:p>
          <a:p>
            <a:pPr eaLnBrk="1" fontAlgn="auto" hangingPunct="1">
              <a:spcAft>
                <a:spcPts val="0"/>
              </a:spcAft>
              <a:buClr>
                <a:srgbClr val="C00000"/>
              </a:buClr>
              <a:buSzPct val="125000"/>
              <a:buFont typeface="Arial" panose="020B0604020202020204" pitchFamily="34" charset="0"/>
              <a:buChar char="•"/>
              <a:defRPr/>
            </a:pPr>
            <a:r>
              <a:rPr lang="en-US" dirty="0" smtClean="0"/>
              <a:t>Promote best possible precision &amp; accuracy</a:t>
            </a:r>
          </a:p>
          <a:p>
            <a:pPr lvl="1" eaLnBrk="1" fontAlgn="auto" hangingPunct="1">
              <a:spcAft>
                <a:spcPts val="0"/>
              </a:spcAft>
              <a:buClr>
                <a:srgbClr val="00B050"/>
              </a:buClr>
              <a:buSzPct val="125000"/>
              <a:buFont typeface="Arial" panose="020B0604020202020204" pitchFamily="34" charset="0"/>
              <a:buChar char="–"/>
              <a:defRPr/>
            </a:pPr>
            <a:r>
              <a:rPr lang="en-US" dirty="0" smtClean="0"/>
              <a:t>Within-lab</a:t>
            </a:r>
          </a:p>
          <a:p>
            <a:pPr lvl="1" eaLnBrk="1" fontAlgn="auto" hangingPunct="1">
              <a:spcAft>
                <a:spcPts val="0"/>
              </a:spcAft>
              <a:buClr>
                <a:srgbClr val="00B050"/>
              </a:buClr>
              <a:buSzPct val="125000"/>
              <a:buFont typeface="Arial" panose="020B0604020202020204" pitchFamily="34" charset="0"/>
              <a:buChar char="–"/>
              <a:defRPr/>
            </a:pPr>
            <a:r>
              <a:rPr lang="en-US" sz="3600" i="1" dirty="0" smtClean="0"/>
              <a:t>Between-labs</a:t>
            </a:r>
          </a:p>
          <a:p>
            <a:pPr lvl="2">
              <a:buClr>
                <a:schemeClr val="accent5">
                  <a:lumMod val="50000"/>
                </a:schemeClr>
              </a:buClr>
              <a:buSzPct val="125000"/>
              <a:defRPr/>
            </a:pPr>
            <a:r>
              <a:rPr lang="en-US" sz="2400" i="1" dirty="0" smtClean="0"/>
              <a:t>using common samples, </a:t>
            </a:r>
            <a:r>
              <a:rPr lang="en-US" sz="2400" i="1" dirty="0" err="1" smtClean="0"/>
              <a:t>eg</a:t>
            </a:r>
            <a:r>
              <a:rPr lang="en-US" sz="2400" i="1" dirty="0" smtClean="0"/>
              <a:t> </a:t>
            </a:r>
            <a:r>
              <a:rPr lang="en-US" sz="2400" i="1" dirty="0" err="1" smtClean="0"/>
              <a:t>AlzAssn</a:t>
            </a:r>
            <a:r>
              <a:rPr lang="en-US" sz="2400" i="1" dirty="0" smtClean="0"/>
              <a:t> QC program</a:t>
            </a:r>
          </a:p>
          <a:p>
            <a:pPr lvl="2">
              <a:buClr>
                <a:schemeClr val="accent5">
                  <a:lumMod val="50000"/>
                </a:schemeClr>
              </a:buClr>
              <a:buSzPct val="125000"/>
              <a:defRPr/>
            </a:pPr>
            <a:r>
              <a:rPr lang="en-US" sz="2400" i="1" dirty="0" smtClean="0"/>
              <a:t>Same study population and pre-analytical protocol, </a:t>
            </a:r>
            <a:r>
              <a:rPr lang="en-US" sz="2400" i="1" dirty="0" err="1" smtClean="0"/>
              <a:t>eg</a:t>
            </a:r>
            <a:r>
              <a:rPr lang="en-US" sz="2400" i="1" dirty="0" smtClean="0"/>
              <a:t>, treatment trials</a:t>
            </a:r>
          </a:p>
          <a:p>
            <a:pPr lvl="2">
              <a:buClr>
                <a:schemeClr val="accent5">
                  <a:lumMod val="50000"/>
                </a:schemeClr>
              </a:buClr>
              <a:buSzPct val="125000"/>
              <a:defRPr/>
            </a:pPr>
            <a:r>
              <a:rPr lang="en-US" sz="2400" i="1" dirty="0" smtClean="0"/>
              <a:t>Different study populations and pre-analytical protocols, </a:t>
            </a:r>
            <a:r>
              <a:rPr lang="en-US" sz="2400" i="1" dirty="0" err="1" smtClean="0"/>
              <a:t>eg</a:t>
            </a:r>
            <a:r>
              <a:rPr lang="en-US" sz="2400" i="1" dirty="0" smtClean="0"/>
              <a:t>, ADNI, </a:t>
            </a:r>
            <a:r>
              <a:rPr lang="en-US" sz="2400" i="1" dirty="0" err="1" smtClean="0"/>
              <a:t>BioFINDER</a:t>
            </a:r>
            <a:endParaRPr lang="en-US" sz="2600" i="1" dirty="0" smtClean="0"/>
          </a:p>
          <a:p>
            <a:pPr eaLnBrk="1" fontAlgn="auto" hangingPunct="1">
              <a:spcAft>
                <a:spcPts val="0"/>
              </a:spcAft>
              <a:buClr>
                <a:srgbClr val="C00000"/>
              </a:buClr>
              <a:buSzPct val="125000"/>
              <a:buFont typeface="Arial" panose="020B0604020202020204" pitchFamily="34" charset="0"/>
              <a:buChar char="•"/>
              <a:defRPr/>
            </a:pPr>
            <a:r>
              <a:rPr lang="en-US" dirty="0" smtClean="0"/>
              <a:t>Improved lot-to-lot performance</a:t>
            </a:r>
            <a:endParaRPr lang="en-US" dirty="0"/>
          </a:p>
          <a:p>
            <a:pPr eaLnBrk="1" fontAlgn="auto" hangingPunct="1">
              <a:spcAft>
                <a:spcPts val="0"/>
              </a:spcAft>
              <a:buClr>
                <a:srgbClr val="C00000"/>
              </a:buClr>
              <a:buSzPct val="125000"/>
              <a:buFont typeface="Arial" panose="020B0604020202020204" pitchFamily="34" charset="0"/>
              <a:buChar char="•"/>
              <a:defRPr/>
            </a:pPr>
            <a:r>
              <a:rPr lang="en-US" dirty="0" smtClean="0"/>
              <a:t>Enable IVD test approval           clinical laboratory test</a:t>
            </a:r>
          </a:p>
          <a:p>
            <a:pPr eaLnBrk="1" fontAlgn="auto" hangingPunct="1">
              <a:spcAft>
                <a:spcPts val="0"/>
              </a:spcAft>
              <a:buClr>
                <a:srgbClr val="C00000"/>
              </a:buClr>
              <a:buSzPct val="125000"/>
              <a:buFont typeface="Arial" panose="020B0604020202020204" pitchFamily="34" charset="0"/>
              <a:buChar char="•"/>
              <a:defRPr/>
            </a:pPr>
            <a:r>
              <a:rPr lang="en-US" dirty="0" smtClean="0"/>
              <a:t>Can provide both accurate and precise data</a:t>
            </a:r>
          </a:p>
          <a:p>
            <a:pPr eaLnBrk="1" fontAlgn="auto" hangingPunct="1">
              <a:spcAft>
                <a:spcPts val="0"/>
              </a:spcAft>
              <a:buClr>
                <a:srgbClr val="C00000"/>
              </a:buClr>
              <a:buSzPct val="125000"/>
              <a:buFont typeface="Arial" panose="020B0604020202020204" pitchFamily="34" charset="0"/>
              <a:buChar char="•"/>
              <a:defRPr/>
            </a:pPr>
            <a:r>
              <a:rPr lang="en-US" dirty="0" smtClean="0"/>
              <a:t>Use in treatment trials, especially international where local laboratory is essential(</a:t>
            </a:r>
            <a:r>
              <a:rPr lang="en-US" dirty="0" err="1" smtClean="0"/>
              <a:t>eg</a:t>
            </a:r>
            <a:r>
              <a:rPr lang="en-US" dirty="0" smtClean="0"/>
              <a:t>, China).</a:t>
            </a:r>
            <a:endParaRPr lang="en-US" dirty="0"/>
          </a:p>
        </p:txBody>
      </p:sp>
      <p:cxnSp>
        <p:nvCxnSpPr>
          <p:cNvPr id="5" name="Straight Arrow Connector 4"/>
          <p:cNvCxnSpPr/>
          <p:nvPr/>
        </p:nvCxnSpPr>
        <p:spPr>
          <a:xfrm>
            <a:off x="3449180" y="5190936"/>
            <a:ext cx="6096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683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1-23 at 11.26.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880" y="1175277"/>
            <a:ext cx="7838239" cy="5682723"/>
          </a:xfrm>
          <a:prstGeom prst="rect">
            <a:avLst/>
          </a:prstGeom>
        </p:spPr>
      </p:pic>
      <p:sp>
        <p:nvSpPr>
          <p:cNvPr id="3" name="Title 2"/>
          <p:cNvSpPr>
            <a:spLocks noGrp="1"/>
          </p:cNvSpPr>
          <p:nvPr>
            <p:ph type="title"/>
          </p:nvPr>
        </p:nvSpPr>
        <p:spPr>
          <a:xfrm>
            <a:off x="267128" y="26078"/>
            <a:ext cx="11681717" cy="1325563"/>
          </a:xfrm>
        </p:spPr>
        <p:txBody>
          <a:bodyPr>
            <a:normAutofit/>
          </a:bodyPr>
          <a:lstStyle/>
          <a:p>
            <a:r>
              <a:rPr lang="en-US" sz="3600" dirty="0" smtClean="0">
                <a:solidFill>
                  <a:srgbClr val="002060"/>
                </a:solidFill>
                <a:latin typeface="Arial" panose="020B0604020202020204" pitchFamily="34" charset="0"/>
                <a:cs typeface="Arial" panose="020B0604020202020204" pitchFamily="34" charset="0"/>
              </a:rPr>
              <a:t>Between-labs performance: </a:t>
            </a:r>
            <a:r>
              <a:rPr lang="en-US" sz="3600" dirty="0" err="1" smtClean="0">
                <a:solidFill>
                  <a:srgbClr val="002060"/>
                </a:solidFill>
                <a:latin typeface="Arial" panose="020B0604020202020204" pitchFamily="34" charset="0"/>
                <a:cs typeface="Arial" panose="020B0604020202020204" pitchFamily="34" charset="0"/>
              </a:rPr>
              <a:t>Alz</a:t>
            </a:r>
            <a:r>
              <a:rPr lang="en-US" sz="3600" dirty="0" smtClean="0">
                <a:solidFill>
                  <a:srgbClr val="002060"/>
                </a:solidFill>
                <a:latin typeface="Arial" panose="020B0604020202020204" pitchFamily="34" charset="0"/>
                <a:cs typeface="Arial" panose="020B0604020202020204" pitchFamily="34" charset="0"/>
              </a:rPr>
              <a:t> Association QC program </a:t>
            </a:r>
            <a:endParaRPr lang="en-US" sz="3600"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188259" y="6060141"/>
            <a:ext cx="1180836" cy="369332"/>
          </a:xfrm>
          <a:prstGeom prst="rect">
            <a:avLst/>
          </a:prstGeom>
          <a:noFill/>
        </p:spPr>
        <p:txBody>
          <a:bodyPr wrap="none" rtlCol="0">
            <a:spAutoFit/>
          </a:bodyPr>
          <a:lstStyle/>
          <a:p>
            <a:r>
              <a:rPr lang="en-US" dirty="0" err="1" smtClean="0"/>
              <a:t>KBlennow</a:t>
            </a:r>
            <a:r>
              <a:rPr lang="en-US" dirty="0" smtClean="0"/>
              <a:t> </a:t>
            </a:r>
            <a:endParaRPr lang="en-US" dirty="0"/>
          </a:p>
        </p:txBody>
      </p:sp>
    </p:spTree>
    <p:extLst>
      <p:ext uri="{BB962C8B-B14F-4D97-AF65-F5344CB8AC3E}">
        <p14:creationId xmlns:p14="http://schemas.microsoft.com/office/powerpoint/2010/main" val="853249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63" y="76200"/>
            <a:ext cx="9464675" cy="1143000"/>
          </a:xfrm>
        </p:spPr>
        <p:txBody>
          <a:bodyPr rtlCol="0">
            <a:normAutofit/>
          </a:bodyPr>
          <a:lstStyle/>
          <a:p>
            <a:pPr eaLnBrk="1" fontAlgn="auto" hangingPunct="1">
              <a:spcAft>
                <a:spcPts val="0"/>
              </a:spcAft>
              <a:defRPr/>
            </a:pPr>
            <a:r>
              <a:rPr lang="en-US" sz="3200" dirty="0">
                <a:solidFill>
                  <a:schemeClr val="tx2">
                    <a:lumMod val="75000"/>
                  </a:schemeClr>
                </a:solidFill>
              </a:rPr>
              <a:t>ADNI3 Aims for Biomarker Core</a:t>
            </a:r>
            <a:endParaRPr lang="en-US" sz="3200" dirty="0"/>
          </a:p>
        </p:txBody>
      </p:sp>
      <p:sp>
        <p:nvSpPr>
          <p:cNvPr id="3" name="Content Placeholder 2"/>
          <p:cNvSpPr>
            <a:spLocks noGrp="1"/>
          </p:cNvSpPr>
          <p:nvPr>
            <p:ph idx="1"/>
          </p:nvPr>
        </p:nvSpPr>
        <p:spPr>
          <a:xfrm>
            <a:off x="1363663" y="914400"/>
            <a:ext cx="9464675" cy="5562600"/>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US" sz="2600" b="1" i="1" dirty="0"/>
              <a:t>Aim 2:</a:t>
            </a:r>
            <a:r>
              <a:rPr lang="en-US" b="1" dirty="0"/>
              <a:t> </a:t>
            </a:r>
            <a:r>
              <a:rPr lang="en-US" sz="2100" dirty="0"/>
              <a:t>Provide highly standardized Aβ</a:t>
            </a:r>
            <a:r>
              <a:rPr lang="en-US" sz="2100" baseline="-25000" dirty="0"/>
              <a:t>1-42</a:t>
            </a:r>
            <a:r>
              <a:rPr lang="en-US" sz="2100" dirty="0"/>
              <a:t>, t-tau and p-tau</a:t>
            </a:r>
            <a:r>
              <a:rPr lang="en-US" sz="2100" baseline="-25000" dirty="0"/>
              <a:t>181</a:t>
            </a:r>
            <a:r>
              <a:rPr lang="en-US" sz="2100" dirty="0"/>
              <a:t> measurements on all ADNI subject CSF samples using the Roche automated immunoassay platform(</a:t>
            </a:r>
            <a:r>
              <a:rPr lang="en-US" sz="2100" dirty="0" err="1"/>
              <a:t>Cobas</a:t>
            </a:r>
            <a:r>
              <a:rPr lang="en-US" sz="2100" dirty="0"/>
              <a:t> e601) and immunoassay reagents.  In addition provide immunoassay-independent measurements of Aβ species (Aβ</a:t>
            </a:r>
            <a:r>
              <a:rPr lang="en-US" sz="2100" baseline="-25000" dirty="0"/>
              <a:t>1-42</a:t>
            </a:r>
            <a:r>
              <a:rPr lang="en-US" sz="2100" dirty="0"/>
              <a:t>, Aβ</a:t>
            </a:r>
            <a:r>
              <a:rPr lang="en-US" sz="2100" baseline="-25000" dirty="0"/>
              <a:t>1-40</a:t>
            </a:r>
            <a:r>
              <a:rPr lang="en-US" sz="2100" dirty="0"/>
              <a:t> and Aβ</a:t>
            </a:r>
            <a:r>
              <a:rPr lang="en-US" sz="2100" baseline="-25000" dirty="0"/>
              <a:t>1-38</a:t>
            </a:r>
            <a:r>
              <a:rPr lang="en-US" sz="2100" dirty="0"/>
              <a:t>)  using a validated reference 2D-UPLC/tandem mass spectrometry method in baseline and longitudinal CSF samples.  Continue collaboration with other investigators to achieve harmonization of these measurements across centers and different platforms in support of their use in clinical trials</a:t>
            </a:r>
            <a:r>
              <a:rPr lang="en-US" sz="2100" dirty="0" smtClean="0"/>
              <a:t>.</a:t>
            </a:r>
          </a:p>
          <a:p>
            <a:pPr eaLnBrk="1" fontAlgn="auto" hangingPunct="1">
              <a:spcAft>
                <a:spcPts val="0"/>
              </a:spcAft>
              <a:buClr>
                <a:srgbClr val="800000"/>
              </a:buClr>
              <a:buSzPct val="125000"/>
              <a:buFont typeface="Arial" panose="020B0604020202020204" pitchFamily="34" charset="0"/>
              <a:buChar char="•"/>
              <a:defRPr/>
            </a:pPr>
            <a:endParaRPr lang="en-US" sz="1600" dirty="0" smtClean="0">
              <a:solidFill>
                <a:prstClr val="black"/>
              </a:solidFill>
            </a:endParaRPr>
          </a:p>
          <a:p>
            <a:pPr eaLnBrk="1" fontAlgn="auto" hangingPunct="1">
              <a:spcAft>
                <a:spcPts val="0"/>
              </a:spcAft>
              <a:buClr>
                <a:srgbClr val="800000"/>
              </a:buClr>
              <a:buSzPct val="125000"/>
              <a:buFont typeface="Arial" panose="020B0604020202020204" pitchFamily="34" charset="0"/>
              <a:buChar char="•"/>
              <a:defRPr/>
            </a:pPr>
            <a:r>
              <a:rPr lang="en-US" sz="1900" b="1" i="1" dirty="0" smtClean="0">
                <a:solidFill>
                  <a:prstClr val="black"/>
                </a:solidFill>
              </a:rPr>
              <a:t>Change:</a:t>
            </a:r>
            <a:r>
              <a:rPr lang="en-US" sz="1900" dirty="0" smtClean="0">
                <a:solidFill>
                  <a:prstClr val="black"/>
                </a:solidFill>
              </a:rPr>
              <a:t> </a:t>
            </a:r>
            <a:r>
              <a:rPr lang="en-US" sz="1900" dirty="0">
                <a:solidFill>
                  <a:prstClr val="black"/>
                </a:solidFill>
              </a:rPr>
              <a:t>from manual RUO immunoassay to fully automated immunoassay platform for ADNI 3: </a:t>
            </a:r>
          </a:p>
          <a:p>
            <a:pPr eaLnBrk="1" fontAlgn="auto" hangingPunct="1">
              <a:spcAft>
                <a:spcPts val="0"/>
              </a:spcAft>
              <a:buClr>
                <a:srgbClr val="800000"/>
              </a:buClr>
              <a:buSzPct val="125000"/>
              <a:buFont typeface="Arial" panose="020B0604020202020204" pitchFamily="34" charset="0"/>
              <a:buChar char="•"/>
              <a:defRPr/>
            </a:pPr>
            <a:r>
              <a:rPr lang="en-US" sz="1900" b="1" i="1" dirty="0" smtClean="0">
                <a:solidFill>
                  <a:prstClr val="black"/>
                </a:solidFill>
              </a:rPr>
              <a:t>Due diligence: </a:t>
            </a:r>
            <a:r>
              <a:rPr lang="en-US" sz="1900" dirty="0">
                <a:solidFill>
                  <a:prstClr val="black"/>
                </a:solidFill>
              </a:rPr>
              <a:t>started Q4, 2014, in consultation with ADNI Exec </a:t>
            </a:r>
            <a:r>
              <a:rPr lang="en-US" sz="1900" dirty="0" err="1">
                <a:solidFill>
                  <a:prstClr val="black"/>
                </a:solidFill>
              </a:rPr>
              <a:t>Comm</a:t>
            </a:r>
            <a:r>
              <a:rPr lang="en-US" sz="1900" dirty="0">
                <a:solidFill>
                  <a:prstClr val="black"/>
                </a:solidFill>
              </a:rPr>
              <a:t> &amp; NIA &amp; PPSB/BBWG/DDWG.</a:t>
            </a:r>
          </a:p>
          <a:p>
            <a:pPr eaLnBrk="1" fontAlgn="auto" hangingPunct="1">
              <a:spcAft>
                <a:spcPts val="0"/>
              </a:spcAft>
              <a:buClr>
                <a:srgbClr val="800000"/>
              </a:buClr>
              <a:buSzPct val="125000"/>
              <a:buFont typeface="Arial" panose="020B0604020202020204" pitchFamily="34" charset="0"/>
              <a:buChar char="•"/>
              <a:defRPr/>
            </a:pPr>
            <a:r>
              <a:rPr lang="en-US" sz="1900" b="1" i="1" dirty="0" smtClean="0">
                <a:solidFill>
                  <a:prstClr val="black"/>
                </a:solidFill>
              </a:rPr>
              <a:t>Selection:</a:t>
            </a:r>
            <a:r>
              <a:rPr lang="en-US" sz="1900" dirty="0" smtClean="0">
                <a:solidFill>
                  <a:prstClr val="black"/>
                </a:solidFill>
              </a:rPr>
              <a:t> in </a:t>
            </a:r>
            <a:r>
              <a:rPr lang="en-US" sz="1900" dirty="0">
                <a:solidFill>
                  <a:prstClr val="black"/>
                </a:solidFill>
              </a:rPr>
              <a:t>consultation with </a:t>
            </a:r>
            <a:r>
              <a:rPr lang="en-US" sz="1900" dirty="0" smtClean="0">
                <a:solidFill>
                  <a:prstClr val="black"/>
                </a:solidFill>
              </a:rPr>
              <a:t>ADNI </a:t>
            </a:r>
            <a:r>
              <a:rPr lang="en-US" sz="1900" dirty="0">
                <a:solidFill>
                  <a:prstClr val="black"/>
                </a:solidFill>
              </a:rPr>
              <a:t>PPSB/BBWG/DDWG, chaired by Johan </a:t>
            </a:r>
            <a:r>
              <a:rPr lang="en-US" sz="1900" dirty="0" err="1">
                <a:solidFill>
                  <a:prstClr val="black"/>
                </a:solidFill>
              </a:rPr>
              <a:t>Luthman</a:t>
            </a:r>
            <a:r>
              <a:rPr lang="en-US" sz="1900" dirty="0">
                <a:solidFill>
                  <a:prstClr val="black"/>
                </a:solidFill>
              </a:rPr>
              <a:t>.</a:t>
            </a:r>
          </a:p>
          <a:p>
            <a:pPr eaLnBrk="1" fontAlgn="auto" hangingPunct="1">
              <a:spcAft>
                <a:spcPts val="0"/>
              </a:spcAft>
              <a:buClr>
                <a:srgbClr val="800000"/>
              </a:buClr>
              <a:buSzPct val="125000"/>
              <a:buFont typeface="Arial" panose="020B0604020202020204" pitchFamily="34" charset="0"/>
              <a:buChar char="•"/>
              <a:defRPr/>
            </a:pPr>
            <a:r>
              <a:rPr lang="en-US" sz="1900" b="1" i="1" dirty="0">
                <a:solidFill>
                  <a:prstClr val="black"/>
                </a:solidFill>
              </a:rPr>
              <a:t>Roche </a:t>
            </a:r>
            <a:r>
              <a:rPr lang="en-US" sz="1900" b="1" i="1" dirty="0" err="1">
                <a:solidFill>
                  <a:prstClr val="black"/>
                </a:solidFill>
              </a:rPr>
              <a:t>Elecsys</a:t>
            </a:r>
            <a:r>
              <a:rPr lang="en-US" sz="1900" b="1" i="1" dirty="0">
                <a:solidFill>
                  <a:prstClr val="black"/>
                </a:solidFill>
              </a:rPr>
              <a:t>: </a:t>
            </a:r>
            <a:r>
              <a:rPr lang="en-US" sz="1900" dirty="0">
                <a:solidFill>
                  <a:prstClr val="black"/>
                </a:solidFill>
              </a:rPr>
              <a:t>validation for A</a:t>
            </a:r>
            <a:r>
              <a:rPr lang="en-US" sz="1900" dirty="0">
                <a:solidFill>
                  <a:prstClr val="black"/>
                </a:solidFill>
                <a:latin typeface="Symbol" panose="05050102010706020507" pitchFamily="18" charset="2"/>
              </a:rPr>
              <a:t>b</a:t>
            </a:r>
            <a:r>
              <a:rPr lang="en-US" sz="1900" baseline="-25000" dirty="0">
                <a:solidFill>
                  <a:prstClr val="black"/>
                </a:solidFill>
              </a:rPr>
              <a:t>1-42</a:t>
            </a:r>
            <a:r>
              <a:rPr lang="en-US" sz="1900" dirty="0">
                <a:solidFill>
                  <a:prstClr val="black"/>
                </a:solidFill>
              </a:rPr>
              <a:t> in CSF </a:t>
            </a:r>
            <a:r>
              <a:rPr lang="en-US" sz="1900" dirty="0" smtClean="0">
                <a:solidFill>
                  <a:prstClr val="black"/>
                </a:solidFill>
              </a:rPr>
              <a:t>completed. </a:t>
            </a:r>
            <a:endParaRPr lang="en-US" sz="1900" dirty="0">
              <a:solidFill>
                <a:prstClr val="black"/>
              </a:solidFill>
            </a:endParaRPr>
          </a:p>
          <a:p>
            <a:pPr eaLnBrk="1" fontAlgn="auto" hangingPunct="1">
              <a:spcAft>
                <a:spcPts val="0"/>
              </a:spcAft>
              <a:buClr>
                <a:srgbClr val="800000"/>
              </a:buClr>
              <a:buSzPct val="125000"/>
              <a:buFont typeface="Arial" panose="020B0604020202020204" pitchFamily="34" charset="0"/>
              <a:buChar char="•"/>
              <a:defRPr/>
            </a:pPr>
            <a:r>
              <a:rPr lang="en-US" sz="1900" b="1" i="1" dirty="0" smtClean="0">
                <a:solidFill>
                  <a:prstClr val="black"/>
                </a:solidFill>
              </a:rPr>
              <a:t>External QC: </a:t>
            </a:r>
            <a:r>
              <a:rPr lang="en-US" sz="1900" dirty="0" smtClean="0">
                <a:solidFill>
                  <a:prstClr val="black"/>
                </a:solidFill>
              </a:rPr>
              <a:t>Participation </a:t>
            </a:r>
            <a:r>
              <a:rPr lang="en-US" sz="1900" dirty="0">
                <a:solidFill>
                  <a:prstClr val="black"/>
                </a:solidFill>
              </a:rPr>
              <a:t>in the </a:t>
            </a:r>
            <a:r>
              <a:rPr lang="en-US" sz="1900" dirty="0" err="1">
                <a:solidFill>
                  <a:prstClr val="black"/>
                </a:solidFill>
              </a:rPr>
              <a:t>AlzAssn</a:t>
            </a:r>
            <a:r>
              <a:rPr lang="en-US" sz="1900" dirty="0">
                <a:solidFill>
                  <a:prstClr val="black"/>
                </a:solidFill>
              </a:rPr>
              <a:t> CSF QC program </a:t>
            </a:r>
            <a:r>
              <a:rPr lang="en-US" sz="1900" dirty="0" smtClean="0">
                <a:solidFill>
                  <a:prstClr val="black"/>
                </a:solidFill>
              </a:rPr>
              <a:t>for A</a:t>
            </a:r>
            <a:r>
              <a:rPr lang="en-US" sz="1900" dirty="0" smtClean="0">
                <a:solidFill>
                  <a:prstClr val="black"/>
                </a:solidFill>
                <a:latin typeface="Symbol" panose="05050102010706020507" pitchFamily="18" charset="2"/>
              </a:rPr>
              <a:t>b</a:t>
            </a:r>
            <a:r>
              <a:rPr lang="en-US" sz="1900" baseline="-25000" dirty="0" smtClean="0">
                <a:solidFill>
                  <a:prstClr val="black"/>
                </a:solidFill>
              </a:rPr>
              <a:t>1-42</a:t>
            </a:r>
            <a:endParaRPr lang="en-US" sz="1900" baseline="-25000" dirty="0">
              <a:solidFill>
                <a:prstClr val="black"/>
              </a:solidFill>
            </a:endParaRPr>
          </a:p>
          <a:p>
            <a:pPr eaLnBrk="1" fontAlgn="auto" hangingPunct="1">
              <a:spcAft>
                <a:spcPts val="0"/>
              </a:spcAft>
              <a:buClr>
                <a:srgbClr val="800000"/>
              </a:buClr>
              <a:buSzPct val="125000"/>
              <a:buFont typeface="Arial" panose="020B0604020202020204" pitchFamily="34" charset="0"/>
              <a:buChar char="•"/>
              <a:defRPr/>
            </a:pPr>
            <a:r>
              <a:rPr lang="en-US" sz="1900" b="1" i="1" dirty="0">
                <a:solidFill>
                  <a:prstClr val="black"/>
                </a:solidFill>
              </a:rPr>
              <a:t>Validation of t-tau and </a:t>
            </a:r>
            <a:r>
              <a:rPr lang="en-US" sz="1900" b="1" i="1" dirty="0" smtClean="0">
                <a:solidFill>
                  <a:prstClr val="black"/>
                </a:solidFill>
              </a:rPr>
              <a:t>p-tau</a:t>
            </a:r>
            <a:r>
              <a:rPr lang="en-US" sz="1900" b="1" i="1" baseline="-25000" dirty="0" smtClean="0">
                <a:solidFill>
                  <a:prstClr val="black"/>
                </a:solidFill>
              </a:rPr>
              <a:t>181</a:t>
            </a:r>
            <a:r>
              <a:rPr lang="en-US" sz="1900" b="1" i="1" dirty="0" smtClean="0">
                <a:solidFill>
                  <a:prstClr val="black"/>
                </a:solidFill>
              </a:rPr>
              <a:t>:  </a:t>
            </a:r>
            <a:r>
              <a:rPr lang="en-US" sz="1900" dirty="0" smtClean="0">
                <a:solidFill>
                  <a:prstClr val="black"/>
                </a:solidFill>
              </a:rPr>
              <a:t>completed FALL, </a:t>
            </a:r>
            <a:r>
              <a:rPr lang="en-US" sz="1900" dirty="0">
                <a:solidFill>
                  <a:prstClr val="black"/>
                </a:solidFill>
              </a:rPr>
              <a:t>2016</a:t>
            </a:r>
          </a:p>
          <a:p>
            <a:pPr eaLnBrk="1" fontAlgn="auto" hangingPunct="1">
              <a:spcAft>
                <a:spcPts val="0"/>
              </a:spcAft>
              <a:buClr>
                <a:srgbClr val="800000"/>
              </a:buClr>
              <a:buSzPct val="125000"/>
              <a:buFont typeface="Arial" panose="020B0604020202020204" pitchFamily="34" charset="0"/>
              <a:buChar char="•"/>
              <a:defRPr/>
            </a:pPr>
            <a:r>
              <a:rPr lang="en-US" sz="1900" b="1" i="1" dirty="0" smtClean="0">
                <a:solidFill>
                  <a:prstClr val="black"/>
                </a:solidFill>
              </a:rPr>
              <a:t>Analyses </a:t>
            </a:r>
            <a:r>
              <a:rPr lang="en-US" sz="1900" b="1" i="1" dirty="0">
                <a:solidFill>
                  <a:prstClr val="black"/>
                </a:solidFill>
              </a:rPr>
              <a:t>of all ADNI CSFs: </a:t>
            </a:r>
            <a:r>
              <a:rPr lang="en-US" sz="1900" i="1" dirty="0" smtClean="0">
                <a:solidFill>
                  <a:prstClr val="black"/>
                </a:solidFill>
              </a:rPr>
              <a:t>late</a:t>
            </a:r>
            <a:r>
              <a:rPr lang="en-US" sz="1900" b="1" i="1" dirty="0" smtClean="0">
                <a:solidFill>
                  <a:prstClr val="black"/>
                </a:solidFill>
              </a:rPr>
              <a:t> </a:t>
            </a:r>
            <a:r>
              <a:rPr lang="en-US" sz="1900" dirty="0" smtClean="0">
                <a:solidFill>
                  <a:prstClr val="black"/>
                </a:solidFill>
              </a:rPr>
              <a:t>FALL</a:t>
            </a:r>
            <a:r>
              <a:rPr lang="en-US" sz="1900" dirty="0">
                <a:solidFill>
                  <a:prstClr val="black"/>
                </a:solidFill>
              </a:rPr>
              <a:t>, </a:t>
            </a:r>
            <a:r>
              <a:rPr lang="en-US" sz="1900" dirty="0" smtClean="0">
                <a:solidFill>
                  <a:prstClr val="black"/>
                </a:solidFill>
              </a:rPr>
              <a:t>2016-early WINTER, 2017</a:t>
            </a:r>
            <a:endParaRPr lang="en-US" sz="1900" dirty="0">
              <a:solidFill>
                <a:prstClr val="black"/>
              </a:solidFill>
            </a:endParaRPr>
          </a:p>
          <a:p>
            <a:pPr eaLnBrk="1" fontAlgn="auto" hangingPunct="1">
              <a:spcAft>
                <a:spcPts val="0"/>
              </a:spcAft>
              <a:buClr>
                <a:srgbClr val="800000"/>
              </a:buClr>
              <a:buSzPct val="125000"/>
              <a:buFont typeface="Arial" panose="020B0604020202020204" pitchFamily="34" charset="0"/>
              <a:buChar char="•"/>
              <a:defRPr/>
            </a:pPr>
            <a:r>
              <a:rPr lang="en-US" sz="1900" b="1" i="1" dirty="0">
                <a:solidFill>
                  <a:prstClr val="black"/>
                </a:solidFill>
              </a:rPr>
              <a:t>Continued </a:t>
            </a:r>
            <a:r>
              <a:rPr lang="en-US" sz="1900" b="1" i="1" dirty="0" smtClean="0">
                <a:solidFill>
                  <a:prstClr val="black"/>
                </a:solidFill>
              </a:rPr>
              <a:t>collaboration: </a:t>
            </a:r>
            <a:r>
              <a:rPr lang="en-US" sz="1900" dirty="0">
                <a:solidFill>
                  <a:prstClr val="black"/>
                </a:solidFill>
              </a:rPr>
              <a:t>with </a:t>
            </a:r>
            <a:r>
              <a:rPr lang="en-US" sz="1900" dirty="0" err="1">
                <a:solidFill>
                  <a:prstClr val="black"/>
                </a:solidFill>
              </a:rPr>
              <a:t>Kaj</a:t>
            </a:r>
            <a:r>
              <a:rPr lang="en-US" sz="1900" dirty="0">
                <a:solidFill>
                  <a:prstClr val="black"/>
                </a:solidFill>
              </a:rPr>
              <a:t> </a:t>
            </a:r>
            <a:r>
              <a:rPr lang="en-US" sz="1900" dirty="0" err="1">
                <a:solidFill>
                  <a:prstClr val="black"/>
                </a:solidFill>
              </a:rPr>
              <a:t>Blennow</a:t>
            </a:r>
            <a:r>
              <a:rPr lang="en-US" sz="1900" dirty="0">
                <a:solidFill>
                  <a:prstClr val="black"/>
                </a:solidFill>
              </a:rPr>
              <a:t> </a:t>
            </a:r>
            <a:r>
              <a:rPr lang="en-US" sz="1900" dirty="0" smtClean="0">
                <a:solidFill>
                  <a:prstClr val="black"/>
                </a:solidFill>
              </a:rPr>
              <a:t>&amp; </a:t>
            </a:r>
            <a:r>
              <a:rPr lang="en-US" sz="1900" dirty="0" err="1" smtClean="0">
                <a:solidFill>
                  <a:prstClr val="black"/>
                </a:solidFill>
              </a:rPr>
              <a:t>AlzAssn</a:t>
            </a:r>
            <a:r>
              <a:rPr lang="en-US" sz="1900" dirty="0" smtClean="0">
                <a:solidFill>
                  <a:prstClr val="black"/>
                </a:solidFill>
              </a:rPr>
              <a:t> and IFCC </a:t>
            </a:r>
            <a:r>
              <a:rPr lang="en-US" sz="1900" dirty="0">
                <a:solidFill>
                  <a:prstClr val="black"/>
                </a:solidFill>
              </a:rPr>
              <a:t>CSF </a:t>
            </a:r>
            <a:r>
              <a:rPr lang="en-US" sz="1900" dirty="0" smtClean="0">
                <a:solidFill>
                  <a:prstClr val="black"/>
                </a:solidFill>
              </a:rPr>
              <a:t>WGs </a:t>
            </a:r>
            <a:r>
              <a:rPr lang="en-US" sz="1900" dirty="0">
                <a:solidFill>
                  <a:prstClr val="black"/>
                </a:solidFill>
              </a:rPr>
              <a:t>to </a:t>
            </a:r>
            <a:r>
              <a:rPr lang="en-US" sz="1900" dirty="0" smtClean="0">
                <a:solidFill>
                  <a:prstClr val="black"/>
                </a:solidFill>
              </a:rPr>
              <a:t>produce certified reference CSF pools with assigned  </a:t>
            </a:r>
            <a:r>
              <a:rPr lang="en-US" sz="1900" dirty="0">
                <a:solidFill>
                  <a:prstClr val="black"/>
                </a:solidFill>
              </a:rPr>
              <a:t>reference A</a:t>
            </a:r>
            <a:r>
              <a:rPr lang="en-US" sz="1900" dirty="0">
                <a:solidFill>
                  <a:prstClr val="black"/>
                </a:solidFill>
                <a:latin typeface="Symbol" panose="05050102010706020507" pitchFamily="18" charset="2"/>
              </a:rPr>
              <a:t>b</a:t>
            </a:r>
            <a:r>
              <a:rPr lang="en-US" sz="1900" baseline="-25000" dirty="0">
                <a:solidFill>
                  <a:prstClr val="black"/>
                </a:solidFill>
              </a:rPr>
              <a:t>1-42</a:t>
            </a:r>
            <a:r>
              <a:rPr lang="en-US" sz="1900" dirty="0">
                <a:solidFill>
                  <a:prstClr val="black"/>
                </a:solidFill>
              </a:rPr>
              <a:t> concentration values, measured with reference 2D-UPLC/tandem mass spectrometry, </a:t>
            </a:r>
            <a:r>
              <a:rPr lang="en-US" sz="1900" dirty="0" smtClean="0">
                <a:solidFill>
                  <a:prstClr val="black"/>
                </a:solidFill>
              </a:rPr>
              <a:t>to </a:t>
            </a:r>
            <a:r>
              <a:rPr lang="en-US" sz="1900" dirty="0">
                <a:solidFill>
                  <a:prstClr val="black"/>
                </a:solidFill>
              </a:rPr>
              <a:t>provide certified reference materials for </a:t>
            </a:r>
            <a:r>
              <a:rPr lang="en-US" sz="1900" dirty="0" smtClean="0">
                <a:solidFill>
                  <a:prstClr val="black"/>
                </a:solidFill>
              </a:rPr>
              <a:t>validation </a:t>
            </a:r>
            <a:r>
              <a:rPr lang="en-US" sz="1900" dirty="0">
                <a:solidFill>
                  <a:prstClr val="black"/>
                </a:solidFill>
              </a:rPr>
              <a:t>of A</a:t>
            </a:r>
            <a:r>
              <a:rPr lang="en-US" sz="1900" dirty="0">
                <a:solidFill>
                  <a:prstClr val="black"/>
                </a:solidFill>
                <a:latin typeface="Symbol" panose="05050102010706020507" pitchFamily="18" charset="2"/>
              </a:rPr>
              <a:t>b</a:t>
            </a:r>
            <a:r>
              <a:rPr lang="en-US" sz="1900" baseline="-25000" dirty="0">
                <a:solidFill>
                  <a:prstClr val="black"/>
                </a:solidFill>
              </a:rPr>
              <a:t>1-42</a:t>
            </a:r>
            <a:r>
              <a:rPr lang="en-US" sz="1900" dirty="0">
                <a:solidFill>
                  <a:prstClr val="black"/>
                </a:solidFill>
              </a:rPr>
              <a:t> calibrators--promoting harmonization across assay platforms.</a:t>
            </a:r>
          </a:p>
          <a:p>
            <a:pPr eaLnBrk="1" fontAlgn="auto" hangingPunct="1">
              <a:spcAft>
                <a:spcPts val="0"/>
              </a:spcAft>
              <a:buClr>
                <a:srgbClr val="800000"/>
              </a:buClr>
              <a:buSzPct val="125000"/>
              <a:buFont typeface="Arial" panose="020B0604020202020204" pitchFamily="34" charset="0"/>
              <a:buChar char="•"/>
              <a:defRPr/>
            </a:pPr>
            <a:r>
              <a:rPr lang="en-US" sz="1900" b="1" i="1" dirty="0" smtClean="0">
                <a:solidFill>
                  <a:prstClr val="black"/>
                </a:solidFill>
              </a:rPr>
              <a:t>Review &amp; participate in:</a:t>
            </a:r>
            <a:r>
              <a:rPr lang="en-US" sz="1900" dirty="0" smtClean="0">
                <a:solidFill>
                  <a:prstClr val="black"/>
                </a:solidFill>
              </a:rPr>
              <a:t>  studies of pre-analytical </a:t>
            </a:r>
            <a:r>
              <a:rPr lang="en-US" sz="1900" dirty="0">
                <a:solidFill>
                  <a:prstClr val="black"/>
                </a:solidFill>
              </a:rPr>
              <a:t>factors for CSF </a:t>
            </a:r>
            <a:r>
              <a:rPr lang="en-US" sz="1900" dirty="0" smtClean="0">
                <a:solidFill>
                  <a:prstClr val="black"/>
                </a:solidFill>
              </a:rPr>
              <a:t>collection. </a:t>
            </a:r>
            <a:endParaRPr lang="en-US" sz="1900" dirty="0">
              <a:solidFill>
                <a:prstClr val="black"/>
              </a:solidFill>
            </a:endParaRPr>
          </a:p>
          <a:p>
            <a:pPr marL="0" indent="0"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1749976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2060"/>
                </a:solidFill>
                <a:latin typeface="Arial" panose="020B0604020202020204" pitchFamily="34" charset="0"/>
                <a:cs typeface="Arial" panose="020B0604020202020204" pitchFamily="34" charset="0"/>
              </a:rPr>
              <a:t>Analysis of 2401 ADNI1/GO/2 CSF samples</a:t>
            </a:r>
            <a:endParaRPr lang="en-US" sz="40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4826187"/>
          </a:xfrm>
        </p:spPr>
        <p:txBody>
          <a:bodyPr/>
          <a:lstStyle/>
          <a:p>
            <a:pPr marL="0" indent="0">
              <a:buNone/>
            </a:pPr>
            <a:r>
              <a:rPr lang="en-US" dirty="0" smtClean="0">
                <a:latin typeface="Arial" panose="020B0604020202020204" pitchFamily="34" charset="0"/>
                <a:cs typeface="Arial" panose="020B0604020202020204" pitchFamily="34" charset="0"/>
              </a:rPr>
              <a:t>2401 ADNI pristine CSFs, collected from 9/7/2005 to 7/25/2016 were analyzed in 36 analytical runs at </a:t>
            </a:r>
            <a:r>
              <a:rPr lang="en-US" dirty="0" err="1" smtClean="0">
                <a:latin typeface="Arial" panose="020B0604020202020204" pitchFamily="34" charset="0"/>
                <a:cs typeface="Arial" panose="020B0604020202020204" pitchFamily="34" charset="0"/>
              </a:rPr>
              <a:t>UPenn</a:t>
            </a:r>
            <a:r>
              <a:rPr lang="en-US" dirty="0" smtClean="0">
                <a:latin typeface="Arial" panose="020B0604020202020204" pitchFamily="34" charset="0"/>
                <a:cs typeface="Arial" panose="020B0604020202020204" pitchFamily="34" charset="0"/>
              </a:rPr>
              <a:t> from 11-17-2016 to 1-20-2017: </a:t>
            </a:r>
          </a:p>
          <a:p>
            <a:endParaRPr lang="en-US" dirty="0"/>
          </a:p>
          <a:p>
            <a:pPr lvl="1">
              <a:buClr>
                <a:srgbClr val="C00000"/>
              </a:buClr>
              <a:buSzPct val="125000"/>
            </a:pPr>
            <a:r>
              <a:rPr lang="en-US" dirty="0" smtClean="0">
                <a:latin typeface="Arial" panose="020B0604020202020204" pitchFamily="34" charset="0"/>
                <a:cs typeface="Arial" panose="020B0604020202020204" pitchFamily="34" charset="0"/>
              </a:rPr>
              <a:t>402 ADNI1 BASELINE; 	819 ADNIGO/2 BASELINE</a:t>
            </a:r>
          </a:p>
          <a:p>
            <a:pPr>
              <a:buClr>
                <a:srgbClr val="C00000"/>
              </a:buClr>
              <a:buSzPct val="125000"/>
            </a:pPr>
            <a:endParaRPr lang="en-US" dirty="0" smtClean="0">
              <a:latin typeface="Arial" panose="020B0604020202020204" pitchFamily="34" charset="0"/>
              <a:cs typeface="Arial" panose="020B0604020202020204" pitchFamily="34" charset="0"/>
            </a:endParaRPr>
          </a:p>
          <a:p>
            <a:pPr lvl="1">
              <a:buClr>
                <a:srgbClr val="C00000"/>
              </a:buClr>
              <a:buSzPct val="125000"/>
            </a:pPr>
            <a:r>
              <a:rPr lang="en-US" dirty="0" smtClean="0">
                <a:latin typeface="Arial" panose="020B0604020202020204" pitchFamily="34" charset="0"/>
                <a:cs typeface="Arial" panose="020B0604020202020204" pitchFamily="34" charset="0"/>
              </a:rPr>
              <a:t>ADNI1: 				112 HC, 192 MCI, 98 AD</a:t>
            </a:r>
          </a:p>
          <a:p>
            <a:pPr>
              <a:buClr>
                <a:srgbClr val="C00000"/>
              </a:buClr>
              <a:buSzPct val="125000"/>
            </a:pPr>
            <a:endParaRPr lang="en-US" dirty="0" smtClean="0">
              <a:latin typeface="Arial" panose="020B0604020202020204" pitchFamily="34" charset="0"/>
              <a:cs typeface="Arial" panose="020B0604020202020204" pitchFamily="34" charset="0"/>
            </a:endParaRPr>
          </a:p>
          <a:p>
            <a:pPr lvl="1">
              <a:buClr>
                <a:srgbClr val="C00000"/>
              </a:buClr>
              <a:buSzPct val="125000"/>
            </a:pPr>
            <a:r>
              <a:rPr lang="en-US" dirty="0" smtClean="0">
                <a:latin typeface="Arial" panose="020B0604020202020204" pitchFamily="34" charset="0"/>
                <a:cs typeface="Arial" panose="020B0604020202020204" pitchFamily="34" charset="0"/>
              </a:rPr>
              <a:t>ADNIGO/2: 			160 HC, 96 SMC, 277 EMCI, 							154 LMCI, 132 AD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496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
      <a:dk1>
        <a:srgbClr val="FFFFFF"/>
      </a:dk1>
      <a:lt1>
        <a:srgbClr val="FFFFFF"/>
      </a:lt1>
      <a:dk2>
        <a:srgbClr val="FFFF00"/>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2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2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11941</TotalTime>
  <Words>2204</Words>
  <Application>Microsoft Office PowerPoint</Application>
  <PresentationFormat>Widescreen</PresentationFormat>
  <Paragraphs>543</Paragraphs>
  <Slides>33</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33</vt:i4>
      </vt:variant>
    </vt:vector>
  </HeadingPairs>
  <TitlesOfParts>
    <vt:vector size="43" baseType="lpstr">
      <vt:lpstr>MS PGothic</vt:lpstr>
      <vt:lpstr>Arial</vt:lpstr>
      <vt:lpstr>Calibri</vt:lpstr>
      <vt:lpstr>Calibri Light</vt:lpstr>
      <vt:lpstr>Symbol</vt:lpstr>
      <vt:lpstr>Times New Roman</vt:lpstr>
      <vt:lpstr>Wingdings</vt:lpstr>
      <vt:lpstr>Office Theme</vt:lpstr>
      <vt:lpstr>3_Default Design</vt:lpstr>
      <vt:lpstr>1_Office Theme</vt:lpstr>
      <vt:lpstr>Biomarker Core ADNI Steering Committee Boston, MA 4/24/2017 </vt:lpstr>
      <vt:lpstr>New biomarkers in NIA/ADNI/RARC-approved studies </vt:lpstr>
      <vt:lpstr>PowerPoint Presentation</vt:lpstr>
      <vt:lpstr>PART/Ageing                                                    AD</vt:lpstr>
      <vt:lpstr>TDP-43: Potential Use</vt:lpstr>
      <vt:lpstr>Why automation of CSF biomarkers?</vt:lpstr>
      <vt:lpstr>Between-labs performance: Alz Association QC program </vt:lpstr>
      <vt:lpstr>ADNI3 Aims for Biomarker Core</vt:lpstr>
      <vt:lpstr>Analysis of 2401 ADNI1/GO/2 CSF samples</vt:lpstr>
      <vt:lpstr>Analyses of ADNI1/GO/2 CSF Ab1-42, t-tau, p-tau181 using the Roche Elecsys fully automated immunoassay platform</vt:lpstr>
      <vt:lpstr>Method validation studies at UPenn: Roche Elecsys immunoassay</vt:lpstr>
      <vt:lpstr>PowerPoint Presentation</vt:lpstr>
      <vt:lpstr>PowerPoint Presentation</vt:lpstr>
      <vt:lpstr>PowerPoint Presentation</vt:lpstr>
      <vt:lpstr>PowerPoint Presentation</vt:lpstr>
      <vt:lpstr>Roche Elecsys versus LC/MS for ADNI1 BASELINE CSF Ab1-42 </vt:lpstr>
      <vt:lpstr>PowerPoint Presentation</vt:lpstr>
      <vt:lpstr>ADNI1 BASELINE CSF Ab1-42, t-tau, p-tau181&amp; ratios</vt:lpstr>
      <vt:lpstr>ADNIGO/2 CSF BASELINE Ab1-42, t-tau, p-tau181 &amp; ratios</vt:lpstr>
      <vt:lpstr>PowerPoint Presentation</vt:lpstr>
      <vt:lpstr>PowerPoint Presentation</vt:lpstr>
      <vt:lpstr>PowerPoint Presentation</vt:lpstr>
      <vt:lpstr>PowerPoint Presentation</vt:lpstr>
      <vt:lpstr>PowerPoint Presentation</vt:lpstr>
      <vt:lpstr>Cutpoint assessments for CSF Ab1-42, t-tau &amp; p-tau181 in ADNI</vt:lpstr>
      <vt:lpstr>PowerPoint Presentation</vt:lpstr>
      <vt:lpstr>PowerPoint Presentation</vt:lpstr>
      <vt:lpstr>PowerPoint Presentation</vt:lpstr>
      <vt:lpstr>Prediction of cognitive decline(CDRsob) in ADNIGO/2 LMCI subjects</vt:lpstr>
      <vt:lpstr>Summary</vt:lpstr>
      <vt:lpstr>PowerPoint Presentation</vt:lpstr>
      <vt:lpstr>PowerPoint Presentation</vt:lpstr>
      <vt:lpstr>PowerPoint Presentation</vt:lpstr>
    </vt:vector>
  </TitlesOfParts>
  <Company>Penn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Biomarker Core ADNI Steering Committee Boston, MA 4/24/2017</dc:title>
  <dc:creator>Shaw, Leslie</dc:creator>
  <cp:lastModifiedBy>Shaw, Leslie</cp:lastModifiedBy>
  <cp:revision>17</cp:revision>
  <dcterms:created xsi:type="dcterms:W3CDTF">2017-04-21T19:12:09Z</dcterms:created>
  <dcterms:modified xsi:type="dcterms:W3CDTF">2018-03-05T18:09:47Z</dcterms:modified>
</cp:coreProperties>
</file>